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0497D-2F55-4173-B3E6-5D97747FA066}" v="59" dt="2023-09-21T13:05:57.524"/>
    <p1510:client id="{20C0633E-ABB9-A69F-9747-0A82118461E2}" v="3" dt="2023-09-21T13:29:47.439"/>
    <p1510:client id="{3443D210-9454-D2D8-8FC3-8DE5C8E776C1}" v="2" dt="2023-09-25T09:50:46.870"/>
    <p1510:client id="{5AAC7E26-3766-33E3-FBD5-9FBE0710DFC2}" v="5" dt="2023-09-26T07:15:50.663"/>
    <p1510:client id="{6AF6F59A-0C35-4EB1-BCC9-E5D8E18AD3E5}" v="4" dt="2023-09-25T09:48:15.137"/>
    <p1510:client id="{C6C15B36-8A9E-D53F-E478-51B59DA86F99}" v="1661" dt="2023-09-21T13:26:45.986"/>
    <p1510:client id="{C42A81AC-B6DB-46DF-9B30-A58521332167}" v="719" dt="2023-09-21T15:06:55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%3A%2F%2Fwww.bosch-mobility.com%2Fen%2Fsolutions%2Fpowertrain%2Ffuel-cell-electric%2Ffuel-cell-stack%2F&amp;psig=AOvVaw0wZ4QMLW9Up-aAbW3LBNU6&amp;ust=1695392236307000&amp;source=images&amp;cd=vfe&amp;opi=89978449&amp;ved=0CBAQjRxqFwoTCPC2xrfyu4EDFQAAAAAdAAAAABAE" TargetMode="External"/><Relationship Id="rId3" Type="http://schemas.openxmlformats.org/officeDocument/2006/relationships/hyperlink" Target="https://www.google.com/url?sa=i&amp;url=https%3A%2F%2Fwww.eenews.net%2Farticles%2Fhydrogen-and-the-epa-power-plant-rule-3-issues-to-watch%2F&amp;psig=AOvVaw248YSNuuV0abgJxY8Tc5Yr&amp;ust=1695385711534000&amp;source=images&amp;cd=vfe&amp;opi=89978449&amp;ved=0CBAQjRxqFwoTCLDT4Ivau4EDFQAAAAAdAAAAABBc" TargetMode="External"/><Relationship Id="rId7" Type="http://schemas.openxmlformats.org/officeDocument/2006/relationships/hyperlink" Target="https://www.researchgate.net/figure/High-pressure-hydrogen-tank-manufactured-by-Toyota16_fig5_328733948" TargetMode="External"/><Relationship Id="rId2" Type="http://schemas.openxmlformats.org/officeDocument/2006/relationships/hyperlink" Target="https://www.google.com/url?sa=i&amp;url=https%3A%2F%2Fbioneers.org%2Fgreen-new-deal-round-table-ztvz2002%2F&amp;psig=AOvVaw3ai4CW7WscdJjf1eeGKcsh&amp;ust=1695390601689000&amp;source=images&amp;cd=vfe&amp;opi=89978449&amp;ved=0CBAQjRxqFwoTCPC7yKzsu4EDFQAAAAAdAAAAABB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url=https%3A%2F%2Fraceenergyperformance.com%2Fproducts%2Fclassic-con-10&amp;psig=AOvVaw3DNk8R8reF7C6T82k-NrXT&amp;ust=1695392149056000&amp;source=images&amp;cd=vfe&amp;opi=89978449&amp;ved=0CBAQjRxqFwoTCJDLqoryu4EDFQAAAAAdAAAAABAD" TargetMode="External"/><Relationship Id="rId5" Type="http://schemas.openxmlformats.org/officeDocument/2006/relationships/hyperlink" Target="https://www.google.com/url?sa=i&amp;url=https%3A%2F%2Fwww.puzzlewood.net%2F%3Fpu%3D5.60.6117677.6.27.88.buy%2Belectric%2Bmotor%2Bfor%2Bcar&amp;psig=AOvVaw04mDyPYsw0BSh8s2gBqzzK&amp;ust=1695392026973000&amp;source=images&amp;cd=vfe&amp;opi=89978449&amp;ved=0CBAQjRxqFwoTCICNoNTxu4EDFQAAAAAdAAAAABAD" TargetMode="External"/><Relationship Id="rId10" Type="http://schemas.openxmlformats.org/officeDocument/2006/relationships/hyperlink" Target="https://www.google.com/url?sa=i&amp;url=https%3A%2F%2Fwww.nationalgrid.com%2Fstories%2Fenergy-explained%2Fwhat-is-hydrogen&amp;psig=AOvVaw1lKuKhIgTGkgMdREAwInVc&amp;ust=1695392543043000&amp;source=images&amp;cd=vfe&amp;opi=89978449&amp;ved=0CBAQjRxqFwoTCMCO9sbzu4EDFQAAAAAdAAAAABAL" TargetMode="External"/><Relationship Id="rId4" Type="http://schemas.openxmlformats.org/officeDocument/2006/relationships/hyperlink" Target="https://www.qnovo.com/blogs/peek-inside-the-battery-of-a-tesla-model-s" TargetMode="External"/><Relationship Id="rId9" Type="http://schemas.openxmlformats.org/officeDocument/2006/relationships/hyperlink" Target="https://www.google.com/url?sa=i&amp;url=https%3A%2F%2Fwww.nrdc.org%2Fbio%2Frachel-fakhry%2Fhydrogen-hubs-are-face-americas-hydrogen-rollout&amp;psig=AOvVaw1lKuKhIgTGkgMdREAwInVc&amp;ust=1695392543043000&amp;source=images&amp;cd=vfe&amp;opi=89978449&amp;ved=0CBAQjRxqFwoTCMCO9sbzu4EDFQAAAAAdAAAAABA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lektricky modrá, voda, Kobaltová modř, Výrazná modrá&#10;&#10;Popis se vygeneroval automaticky.">
            <a:extLst>
              <a:ext uri="{FF2B5EF4-FFF2-40B4-BE49-F238E27FC236}">
                <a16:creationId xmlns:a16="http://schemas.microsoft.com/office/drawing/2014/main" id="{202E9FE3-063B-90D4-3498-DC3D7F61A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9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1131" y="-1303283"/>
            <a:ext cx="10261600" cy="4037834"/>
          </a:xfrm>
        </p:spPr>
        <p:txBody>
          <a:bodyPr>
            <a:normAutofit/>
          </a:bodyPr>
          <a:lstStyle/>
          <a:p>
            <a:pPr algn="l"/>
            <a:r>
              <a:rPr lang="cs-CZ" sz="11500">
                <a:ln w="22225">
                  <a:solidFill>
                    <a:schemeClr val="tx1"/>
                  </a:solidFill>
                  <a:miter lim="800000"/>
                </a:ln>
                <a:noFill/>
                <a:cs typeface="Calibri Light"/>
              </a:rPr>
              <a:t>HYDROGEN CAR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 sz="3200">
                <a:latin typeface="Times New Roman"/>
                <a:cs typeface="Times New Roman"/>
              </a:rPr>
              <a:t>By: </a:t>
            </a:r>
            <a:r>
              <a:rPr lang="cs-CZ" sz="3200" err="1">
                <a:latin typeface="Times New Roman"/>
                <a:cs typeface="Times New Roman"/>
              </a:rPr>
              <a:t>The</a:t>
            </a:r>
            <a:r>
              <a:rPr lang="cs-CZ" sz="3200">
                <a:latin typeface="Times New Roman"/>
                <a:cs typeface="Times New Roman"/>
              </a:rPr>
              <a:t> </a:t>
            </a:r>
            <a:r>
              <a:rPr lang="cs-CZ" sz="3200" err="1">
                <a:latin typeface="Times New Roman"/>
                <a:cs typeface="Times New Roman"/>
              </a:rPr>
              <a:t>Alpha</a:t>
            </a:r>
            <a:r>
              <a:rPr lang="cs-CZ" sz="3200">
                <a:latin typeface="Times New Roman"/>
                <a:cs typeface="Times New Roman"/>
              </a:rPr>
              <a:t> </a:t>
            </a:r>
            <a:r>
              <a:rPr lang="cs-CZ" sz="3200" err="1">
                <a:latin typeface="Times New Roman"/>
                <a:cs typeface="Times New Roman"/>
              </a:rPr>
              <a:t>group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292D7A-BC40-2E08-7F06-7DB73471A7E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3144907-FFBE-43EE-B730-D2A82E6238F1}"/>
              </a:ext>
            </a:extLst>
          </p:cNvPr>
          <p:cNvGrpSpPr/>
          <p:nvPr/>
        </p:nvGrpSpPr>
        <p:grpSpPr>
          <a:xfrm>
            <a:off x="722604" y="283655"/>
            <a:ext cx="3208992" cy="863958"/>
            <a:chOff x="1715069" y="972987"/>
            <a:chExt cx="3208992" cy="863958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7F2B7D29-27C0-4DCC-9218-06C6191C9206}"/>
                </a:ext>
              </a:extLst>
            </p:cNvPr>
            <p:cNvSpPr/>
            <p:nvPr/>
          </p:nvSpPr>
          <p:spPr>
            <a:xfrm>
              <a:off x="1715069" y="972987"/>
              <a:ext cx="3208992" cy="8639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2BC79E8F-CF56-40D2-ABB9-0B73A9AD2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959" y="1085349"/>
              <a:ext cx="3079102" cy="686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vozidlo, Pozemní vozidlo, kolo, klipart&#10;&#10;Popis se vygeneroval automaticky.">
            <a:extLst>
              <a:ext uri="{FF2B5EF4-FFF2-40B4-BE49-F238E27FC236}">
                <a16:creationId xmlns:a16="http://schemas.microsoft.com/office/drawing/2014/main" id="{017F2AAF-F4C4-374D-78FA-9670AF8B7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" y="-2160"/>
            <a:ext cx="12200963" cy="560725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F2D8E0-F70A-4E56-838E-365AB8C9635D}"/>
              </a:ext>
            </a:extLst>
          </p:cNvPr>
          <p:cNvSpPr txBox="1"/>
          <p:nvPr/>
        </p:nvSpPr>
        <p:spPr>
          <a:xfrm>
            <a:off x="7175841" y="2800"/>
            <a:ext cx="499935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6000">
                <a:cs typeface="Calibri"/>
              </a:rPr>
              <a:t>ILLUSTRATION</a:t>
            </a:r>
          </a:p>
        </p:txBody>
      </p:sp>
    </p:spTree>
    <p:extLst>
      <p:ext uri="{BB962C8B-B14F-4D97-AF65-F5344CB8AC3E}">
        <p14:creationId xmlns:p14="http://schemas.microsoft.com/office/powerpoint/2010/main" val="373478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Obsah obrázku obloha, budova, venku, mrak&#10;&#10;Popis se vygeneroval automaticky.">
            <a:extLst>
              <a:ext uri="{FF2B5EF4-FFF2-40B4-BE49-F238E27FC236}">
                <a16:creationId xmlns:a16="http://schemas.microsoft.com/office/drawing/2014/main" id="{C16DD471-9528-EA2D-EC11-F820679CA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" y="1681"/>
            <a:ext cx="12200964" cy="685463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26B17FB-1AD4-9D42-B38C-BD1260A47C65}"/>
              </a:ext>
            </a:extLst>
          </p:cNvPr>
          <p:cNvSpPr txBox="1"/>
          <p:nvPr/>
        </p:nvSpPr>
        <p:spPr>
          <a:xfrm>
            <a:off x="2826151" y="733063"/>
            <a:ext cx="704126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>
              <a:cs typeface="Calibri"/>
            </a:endParaRPr>
          </a:p>
          <a:p>
            <a:endParaRPr lang="cs-CZ">
              <a:cs typeface="Calibri"/>
            </a:endParaRPr>
          </a:p>
          <a:p>
            <a:endParaRPr lang="cs-CZ">
              <a:cs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0E1BA01-446E-4F17-6E03-DE4925157AF5}"/>
              </a:ext>
            </a:extLst>
          </p:cNvPr>
          <p:cNvSpPr txBox="1"/>
          <p:nvPr/>
        </p:nvSpPr>
        <p:spPr>
          <a:xfrm>
            <a:off x="1925850" y="1156902"/>
            <a:ext cx="689658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solidFill>
                  <a:schemeClr val="bg1"/>
                </a:solidFill>
                <a:cs typeface="Calibri"/>
              </a:rPr>
              <a:t>Hydrogen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tanks</a:t>
            </a:r>
            <a:r>
              <a:rPr lang="cs-CZ" sz="2000">
                <a:solidFill>
                  <a:schemeClr val="bg1"/>
                </a:solidFill>
                <a:cs typeface="Calibri"/>
              </a:rPr>
              <a:t> – are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used</a:t>
            </a:r>
            <a:r>
              <a:rPr lang="cs-CZ" sz="2000">
                <a:solidFill>
                  <a:schemeClr val="bg1"/>
                </a:solidFill>
                <a:cs typeface="Calibri"/>
              </a:rPr>
              <a:t> to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store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hydrogen (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fuel</a:t>
            </a:r>
            <a:r>
              <a:rPr lang="cs-CZ" sz="2000">
                <a:solidFill>
                  <a:schemeClr val="bg1"/>
                </a:solidFill>
                <a:cs typeface="Calibri"/>
              </a:rPr>
              <a:t>)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which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is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compressed</a:t>
            </a:r>
            <a:r>
              <a:rPr lang="cs-CZ" sz="2000">
                <a:solidFill>
                  <a:schemeClr val="bg1"/>
                </a:solidFill>
                <a:cs typeface="Calibri"/>
              </a:rPr>
              <a:t>.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tanks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are made out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of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layers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of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carbon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fiber</a:t>
            </a:r>
            <a:r>
              <a:rPr lang="cs-CZ" sz="2000">
                <a:solidFill>
                  <a:schemeClr val="bg1"/>
                </a:solidFill>
                <a:cs typeface="Calibri"/>
              </a:rPr>
              <a:t> to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withstand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pressure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and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prevent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rapturing</a:t>
            </a:r>
            <a:r>
              <a:rPr lang="cs-CZ" sz="2000">
                <a:solidFill>
                  <a:schemeClr val="bg1"/>
                </a:solidFill>
                <a:cs typeface="Calibri"/>
              </a:rPr>
              <a:t> in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an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accident</a:t>
            </a:r>
            <a:r>
              <a:rPr lang="cs-CZ" sz="2000">
                <a:solidFill>
                  <a:schemeClr val="bg1"/>
                </a:solidFill>
                <a:cs typeface="Calibri"/>
              </a:rPr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4AEB0A-4F8F-623A-DCEB-84C686024EA5}"/>
              </a:ext>
            </a:extLst>
          </p:cNvPr>
          <p:cNvSpPr txBox="1"/>
          <p:nvPr/>
        </p:nvSpPr>
        <p:spPr>
          <a:xfrm>
            <a:off x="2941153" y="2801"/>
            <a:ext cx="48521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800">
                <a:solidFill>
                  <a:schemeClr val="accent5"/>
                </a:solidFill>
                <a:cs typeface="Calibri"/>
              </a:rPr>
              <a:t>HYDROGEN TANKS</a:t>
            </a:r>
            <a:endParaRPr lang="cs-CZ" sz="4800">
              <a:solidFill>
                <a:schemeClr val="accent5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5521221-05E0-4A5C-ADC6-2C997AE5AED1}"/>
              </a:ext>
            </a:extLst>
          </p:cNvPr>
          <p:cNvSpPr txBox="1"/>
          <p:nvPr/>
        </p:nvSpPr>
        <p:spPr>
          <a:xfrm>
            <a:off x="2023725" y="4324195"/>
            <a:ext cx="669246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err="1">
                <a:solidFill>
                  <a:schemeClr val="bg1"/>
                </a:solidFill>
                <a:cs typeface="Calibri"/>
              </a:rPr>
              <a:t>Fuel</a:t>
            </a:r>
            <a:r>
              <a:rPr lang="cs-CZ" sz="2000">
                <a:solidFill>
                  <a:schemeClr val="bg1"/>
                </a:solidFill>
                <a:cs typeface="Calibri"/>
              </a:rPr>
              <a:t>-cell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stack</a:t>
            </a:r>
            <a:r>
              <a:rPr lang="cs-CZ" sz="2000">
                <a:solidFill>
                  <a:schemeClr val="bg1"/>
                </a:solidFill>
                <a:cs typeface="Calibri"/>
              </a:rPr>
              <a:t> –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hydrogen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flows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into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fuel</a:t>
            </a:r>
            <a:r>
              <a:rPr lang="cs-CZ" sz="2000">
                <a:solidFill>
                  <a:schemeClr val="bg1"/>
                </a:solidFill>
                <a:cs typeface="Calibri"/>
              </a:rPr>
              <a:t>-cell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stack</a:t>
            </a:r>
            <a:r>
              <a:rPr lang="cs-CZ" sz="2000">
                <a:solidFill>
                  <a:schemeClr val="bg1"/>
                </a:solidFill>
                <a:cs typeface="Calibri"/>
              </a:rPr>
              <a:t> and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makes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electricity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because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of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reaction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between</a:t>
            </a:r>
            <a:r>
              <a:rPr lang="cs-CZ" sz="2000">
                <a:solidFill>
                  <a:schemeClr val="bg1"/>
                </a:solidFill>
                <a:cs typeface="Calibri"/>
              </a:rPr>
              <a:t> hydrogen and oxygen.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2B6CEC-3503-2FDD-43A8-E78D3010752E}"/>
              </a:ext>
            </a:extLst>
          </p:cNvPr>
          <p:cNvSpPr txBox="1"/>
          <p:nvPr/>
        </p:nvSpPr>
        <p:spPr>
          <a:xfrm>
            <a:off x="3308601" y="3258077"/>
            <a:ext cx="44011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800">
                <a:solidFill>
                  <a:schemeClr val="accent5"/>
                </a:solidFill>
                <a:cs typeface="Calibri"/>
              </a:rPr>
              <a:t>FUEL-CELL STACK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1C2309D-FE5E-3E77-6792-CB1A04344DE5}"/>
              </a:ext>
            </a:extLst>
          </p:cNvPr>
          <p:cNvSpPr txBox="1"/>
          <p:nvPr/>
        </p:nvSpPr>
        <p:spPr>
          <a:xfrm>
            <a:off x="2823882" y="5578542"/>
            <a:ext cx="76007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 descr="Obsah obrázku text, láhev, válec, štítek&#10;&#10;Popis se vygeneroval automaticky.">
            <a:extLst>
              <a:ext uri="{FF2B5EF4-FFF2-40B4-BE49-F238E27FC236}">
                <a16:creationId xmlns:a16="http://schemas.microsoft.com/office/drawing/2014/main" id="{EB2FD71F-D5D1-9A57-39FD-EC932624F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927" y="942354"/>
            <a:ext cx="2743200" cy="1549101"/>
          </a:xfrm>
          <a:prstGeom prst="rect">
            <a:avLst/>
          </a:prstGeom>
        </p:spPr>
      </p:pic>
      <p:pic>
        <p:nvPicPr>
          <p:cNvPr id="9" name="Obrázek 8" descr="Obsah obrázku baterie&#10;&#10;Popis se vygeneroval automaticky.">
            <a:extLst>
              <a:ext uri="{FF2B5EF4-FFF2-40B4-BE49-F238E27FC236}">
                <a16:creationId xmlns:a16="http://schemas.microsoft.com/office/drawing/2014/main" id="{EBDBDA2B-6237-BE57-2954-6C9B73B97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222" y="3882604"/>
            <a:ext cx="3146611" cy="17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8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obloha, větrný mlýn, venku, generátor&#10;&#10;Popis se vygeneroval automaticky.">
            <a:extLst>
              <a:ext uri="{FF2B5EF4-FFF2-40B4-BE49-F238E27FC236}">
                <a16:creationId xmlns:a16="http://schemas.microsoft.com/office/drawing/2014/main" id="{2B6A08FB-FE6B-E8DD-745B-C877BE953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" y="-925212"/>
            <a:ext cx="12189758" cy="815933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62F4536-8B93-6AB2-B769-F9A13ED4981B}"/>
              </a:ext>
            </a:extLst>
          </p:cNvPr>
          <p:cNvSpPr txBox="1"/>
          <p:nvPr/>
        </p:nvSpPr>
        <p:spPr>
          <a:xfrm>
            <a:off x="3317649" y="1098034"/>
            <a:ext cx="52159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solidFill>
                  <a:schemeClr val="bg1"/>
                </a:solidFill>
                <a:cs typeface="Calibri"/>
              </a:rPr>
              <a:t>Electric motor –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produces</a:t>
            </a:r>
            <a:r>
              <a:rPr lang="cs-CZ" sz="2000">
                <a:solidFill>
                  <a:schemeClr val="bg1"/>
                </a:solidFill>
                <a:cs typeface="Calibri"/>
              </a:rPr>
              <a:t> horsepower and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torque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using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electricity</a:t>
            </a:r>
            <a:r>
              <a:rPr lang="cs-CZ" sz="2000">
                <a:solidFill>
                  <a:schemeClr val="bg1"/>
                </a:solidFill>
                <a:cs typeface="Calibri"/>
              </a:rPr>
              <a:t> made by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fuel</a:t>
            </a:r>
            <a:r>
              <a:rPr lang="cs-CZ" sz="2000">
                <a:solidFill>
                  <a:schemeClr val="bg1"/>
                </a:solidFill>
                <a:cs typeface="Calibri"/>
              </a:rPr>
              <a:t>-cell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stack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0097CD-EE8B-2A15-00BD-DCAC1FBBE315}"/>
              </a:ext>
            </a:extLst>
          </p:cNvPr>
          <p:cNvSpPr txBox="1"/>
          <p:nvPr/>
        </p:nvSpPr>
        <p:spPr>
          <a:xfrm>
            <a:off x="3398219" y="3023460"/>
            <a:ext cx="53948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err="1">
                <a:solidFill>
                  <a:schemeClr val="bg1"/>
                </a:solidFill>
                <a:cs typeface="Calibri"/>
              </a:rPr>
              <a:t>Battery</a:t>
            </a:r>
            <a:r>
              <a:rPr lang="cs-CZ" sz="2000">
                <a:solidFill>
                  <a:schemeClr val="bg1"/>
                </a:solidFill>
                <a:cs typeface="Calibri"/>
              </a:rPr>
              <a:t> –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stores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unused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electricity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as a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backup</a:t>
            </a:r>
            <a:endParaRPr lang="cs-CZ" sz="200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3FBF30-DD13-69CE-DDC3-8FCE28696C67}"/>
              </a:ext>
            </a:extLst>
          </p:cNvPr>
          <p:cNvSpPr txBox="1"/>
          <p:nvPr/>
        </p:nvSpPr>
        <p:spPr>
          <a:xfrm>
            <a:off x="3260628" y="4888743"/>
            <a:ext cx="56727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err="1">
                <a:solidFill>
                  <a:schemeClr val="bg1"/>
                </a:solidFill>
                <a:cs typeface="Calibri"/>
              </a:rPr>
              <a:t>Voltage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booster 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boosts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power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output up to 600V</a:t>
            </a:r>
          </a:p>
        </p:txBody>
      </p:sp>
      <p:pic>
        <p:nvPicPr>
          <p:cNvPr id="7" name="Obrázek 6" descr="Obsah obrázku auto, kov, stříbrné, ocel&#10;&#10;Popis se vygeneroval automaticky.">
            <a:extLst>
              <a:ext uri="{FF2B5EF4-FFF2-40B4-BE49-F238E27FC236}">
                <a16:creationId xmlns:a16="http://schemas.microsoft.com/office/drawing/2014/main" id="{E6574171-470A-C31C-D453-24BE05783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753" y="2455769"/>
            <a:ext cx="2743200" cy="15430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B4719AB-080A-E27F-9045-8CAAA47E608D}"/>
              </a:ext>
            </a:extLst>
          </p:cNvPr>
          <p:cNvSpPr txBox="1"/>
          <p:nvPr/>
        </p:nvSpPr>
        <p:spPr>
          <a:xfrm>
            <a:off x="3655919" y="5602"/>
            <a:ext cx="45383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800">
                <a:solidFill>
                  <a:schemeClr val="accent5"/>
                </a:solidFill>
                <a:cs typeface="Calibri"/>
              </a:rPr>
              <a:t>ELECTRIC MOTOR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A7CD6C6-4F82-1B8C-E1E6-C5A1739C4275}"/>
              </a:ext>
            </a:extLst>
          </p:cNvPr>
          <p:cNvSpPr txBox="1"/>
          <p:nvPr/>
        </p:nvSpPr>
        <p:spPr>
          <a:xfrm>
            <a:off x="4740088" y="1966632"/>
            <a:ext cx="23644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4800">
                <a:solidFill>
                  <a:schemeClr val="accent5"/>
                </a:solidFill>
                <a:cs typeface="Calibri"/>
              </a:rPr>
              <a:t>BATTERY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1211529-E728-2E97-3D9C-48E68B43755C}"/>
              </a:ext>
            </a:extLst>
          </p:cNvPr>
          <p:cNvSpPr txBox="1"/>
          <p:nvPr/>
        </p:nvSpPr>
        <p:spPr>
          <a:xfrm>
            <a:off x="3465419" y="3812802"/>
            <a:ext cx="49053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800">
                <a:solidFill>
                  <a:schemeClr val="accent5"/>
                </a:solidFill>
                <a:cs typeface="Calibri"/>
              </a:rPr>
              <a:t>VOLTAGE BOOSTER</a:t>
            </a:r>
            <a:endParaRPr lang="cs-CZ" sz="4800">
              <a:solidFill>
                <a:schemeClr val="accent5"/>
              </a:solidFill>
            </a:endParaRPr>
          </a:p>
        </p:txBody>
      </p:sp>
      <p:pic>
        <p:nvPicPr>
          <p:cNvPr id="14" name="Obrázek 13" descr="Obsah obrázku Autodíly, motor, kov&#10;&#10;Popis se vygeneroval automaticky.">
            <a:extLst>
              <a:ext uri="{FF2B5EF4-FFF2-40B4-BE49-F238E27FC236}">
                <a16:creationId xmlns:a16="http://schemas.microsoft.com/office/drawing/2014/main" id="{4722BC98-42C8-4BE1-C9A7-1602B06A1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753" y="480190"/>
            <a:ext cx="2743200" cy="195315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E5DF78A-A644-D087-F663-C796B243F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416" y="4276445"/>
            <a:ext cx="2047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9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DCA51CB-0E06-79ED-66ED-2AEDED5C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4158" y="2727"/>
            <a:ext cx="15293788" cy="685254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A594348-B265-C3B5-40CF-5D060FEFD51B}"/>
              </a:ext>
            </a:extLst>
          </p:cNvPr>
          <p:cNvSpPr txBox="1"/>
          <p:nvPr/>
        </p:nvSpPr>
        <p:spPr>
          <a:xfrm>
            <a:off x="762000" y="1138036"/>
            <a:ext cx="4085665" cy="14024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THE FUTURE HOLDS</a:t>
            </a:r>
            <a:endParaRPr lang="en-US" sz="3200">
              <a:solidFill>
                <a:schemeClr val="bg1"/>
              </a:solidFill>
              <a:latin typeface="+mj-lt"/>
              <a:ea typeface="+mj-ea"/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93B5EDCB-576C-B797-1CDA-EC72567C91D9}"/>
              </a:ext>
            </a:extLst>
          </p:cNvPr>
          <p:cNvSpPr txBox="1"/>
          <p:nvPr/>
        </p:nvSpPr>
        <p:spPr>
          <a:xfrm>
            <a:off x="762000" y="2551176"/>
            <a:ext cx="4085665" cy="35912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 sincerely hope that this vehicular object and the technology will be used in the future of the human kind because it will </a:t>
            </a:r>
            <a:r>
              <a:rPr lang="en-US" sz="2000" dirty="0" err="1">
                <a:solidFill>
                  <a:schemeClr val="bg1"/>
                </a:solidFill>
              </a:rPr>
              <a:t>decrese</a:t>
            </a:r>
            <a:r>
              <a:rPr lang="en-US" sz="2000" dirty="0">
                <a:solidFill>
                  <a:schemeClr val="bg1"/>
                </a:solidFill>
              </a:rPr>
              <a:t> carbon </a:t>
            </a:r>
            <a:r>
              <a:rPr lang="en-US" sz="2000" dirty="0" err="1">
                <a:solidFill>
                  <a:schemeClr val="bg1"/>
                </a:solidFill>
              </a:rPr>
              <a:t>emitions</a:t>
            </a:r>
            <a:r>
              <a:rPr lang="en-US" sz="2000" dirty="0">
                <a:solidFill>
                  <a:schemeClr val="bg1"/>
                </a:solidFill>
              </a:rPr>
              <a:t> and will not consume gasoline.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It may be a little more expensive than a normal car but it is </a:t>
            </a:r>
            <a:r>
              <a:rPr lang="en-US" sz="2000" dirty="0" err="1">
                <a:solidFill>
                  <a:schemeClr val="bg1"/>
                </a:solidFill>
              </a:rPr>
              <a:t>defInitely</a:t>
            </a:r>
            <a:r>
              <a:rPr lang="en-US" sz="2000" dirty="0">
                <a:solidFill>
                  <a:schemeClr val="bg1"/>
                </a:solidFill>
              </a:rPr>
              <a:t> worth it in the long run.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6148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DC633AB-B98F-EF02-058E-C49C231759A8}"/>
              </a:ext>
            </a:extLst>
          </p:cNvPr>
          <p:cNvSpPr txBox="1"/>
          <p:nvPr/>
        </p:nvSpPr>
        <p:spPr>
          <a:xfrm>
            <a:off x="2801" y="0"/>
            <a:ext cx="12180793" cy="56092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err="1">
                <a:cs typeface="Calibri"/>
              </a:rPr>
              <a:t>Sources</a:t>
            </a:r>
            <a:r>
              <a:rPr lang="cs-CZ">
                <a:cs typeface="Calibri"/>
              </a:rPr>
              <a:t> </a:t>
            </a:r>
            <a:r>
              <a:rPr lang="cs-CZ" err="1">
                <a:cs typeface="Calibri"/>
              </a:rPr>
              <a:t>for</a:t>
            </a:r>
            <a:r>
              <a:rPr lang="cs-CZ">
                <a:cs typeface="Calibri"/>
              </a:rPr>
              <a:t> </a:t>
            </a:r>
            <a:r>
              <a:rPr lang="cs-CZ" err="1">
                <a:cs typeface="Calibri"/>
              </a:rPr>
              <a:t>pictures</a:t>
            </a:r>
            <a:r>
              <a:rPr lang="cs-CZ">
                <a:cs typeface="Calibri"/>
              </a:rPr>
              <a:t> :</a:t>
            </a: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2"/>
              </a:rPr>
              <a:t>https://www.google.com/url?sa=i&amp;url=https%3A%2F%2Fbioneers.org%2Fgreen-new-deal-round-table-ztvz2002%2F&amp;psig=AOvVaw3ai4CW7WscdJjf1eeGKcsh&amp;ust=1695390601689000&amp;source=images&amp;cd=vfe&amp;opi=89978449&amp;ved=0CBAQjRxqFwoTCPC7yKzsu4EDFQAAAAAdAAAAABBU</a:t>
            </a:r>
            <a:endParaRPr lang="cs-CZ" sz="1050">
              <a:ea typeface="+mn-lt"/>
              <a:cs typeface="+mn-lt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3"/>
              </a:rPr>
              <a:t>https://www.google.com/url?sa=i&amp;url=https%3A%2F%2Fwww.eenews.net%2Farticles%2Fhydrogen-and-the-epa-power-plant-rule-3-issues-to-watch%2F&amp;psig=AOvVaw248YSNuuV0abgJxY8Tc5Yr&amp;ust=1695385711534000&amp;source=images&amp;cd=vfe&amp;opi=89978449&amp;ved=0CBAQjRxqFwoTCLDT4Ivau4EDFQAAAAAdAAAAABBc</a:t>
            </a:r>
            <a:endParaRPr lang="cs-CZ" sz="1050">
              <a:cs typeface="Calibri" panose="020F0502020204030204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4"/>
              </a:rPr>
              <a:t>https://www.qnovo.com/blogs/peek-inside-the-battery-of-a-tesla-model-s</a:t>
            </a:r>
            <a:endParaRPr lang="cs-CZ" sz="1050">
              <a:cs typeface="Calibri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5"/>
              </a:rPr>
              <a:t>https://www.google.com/url?sa=i&amp;url=https%3A%2F%2Fwww.puzzlewood.net%2F%3Fpu%3D5.60.6117677.6.27.88.buy%2Belectric%2Bmotor%2Bfor%2Bcar&amp;psig=AOvVaw04mDyPYsw0BSh8s2gBqzzK&amp;ust=1695392026973000&amp;source=images&amp;cd=vfe&amp;opi=89978449&amp;ved=0CBAQjRxqFwoTCICNoNTxu4EDFQAAAAAdAAAAABAD</a:t>
            </a:r>
            <a:endParaRPr lang="cs-CZ" sz="1050">
              <a:cs typeface="Calibri" panose="020F0502020204030204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6"/>
              </a:rPr>
              <a:t>https://www.google.com/url?sa=i&amp;url=https%3A%2F%2Fraceenergyperformance.com%2Fproducts%2Fclassic-con-10&amp;psig=AOvVaw3DNk8R8reF7C6T82k-NrXT&amp;ust=1695392149056000&amp;source=images&amp;cd=vfe&amp;opi=89978449&amp;ved=0CBAQjRxqFwoTCJDLqoryu4EDFQAAAAAdAAAAABAD</a:t>
            </a:r>
            <a:endParaRPr lang="cs-CZ" sz="1050">
              <a:cs typeface="Calibri" panose="020F0502020204030204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7"/>
              </a:rPr>
              <a:t>https://www.researchgate.net/figure/High-pressure-hydrogen-tank-manufactured-by-Toyota16_fig5_328733948</a:t>
            </a:r>
            <a:endParaRPr lang="cs-CZ" sz="1050">
              <a:cs typeface="Calibri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8"/>
              </a:rPr>
              <a:t>https://www.google.com/url?sa=i&amp;url=https%3A%2F%2Fwww.bosch-mobility.com%2Fen%2Fsolutions%2Fpowertrain%2Ffuel-cell-electric%2Ffuel-cell-stack%2F&amp;psig=AOvVaw0wZ4QMLW9Up-aAbW3LBNU6&amp;ust=1695392236307000&amp;source=images&amp;cd=vfe&amp;opi=89978449&amp;ved=0CBAQjRxqFwoTCPC2xrfyu4EDFQAAAAAdAAAAABAE</a:t>
            </a:r>
            <a:endParaRPr lang="cs-CZ" sz="1050">
              <a:cs typeface="Calibri" panose="020F0502020204030204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9"/>
              </a:rPr>
              <a:t>https://www.google.com/url?sa=i&amp;url=https%3A%2F%2Fwww.nrdc.org%2Fbio%2Frachel-fakhry%2Fhydrogen-hubs-are-face-americas-hydrogen-rollout&amp;psig=AOvVaw1lKuKhIgTGkgMdREAwInVc&amp;ust=1695392543043000&amp;source=images&amp;cd=vfe&amp;opi=89978449&amp;ved=0CBAQjRxqFwoTCMCO9sbzu4EDFQAAAAAdAAAAABAG</a:t>
            </a:r>
            <a:endParaRPr lang="cs-CZ">
              <a:cs typeface="Calibri" panose="020F0502020204030204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10"/>
              </a:rPr>
              <a:t>https://www.google.com/url?sa=i&amp;url=https%3A%2F%2Fwww.nationalgrid.com%2Fstories%2Fenergy-explained%2Fwhat-is-hydrogen&amp;psig=AOvVaw1lKuKhIgTGkgMdREAwInVc&amp;ust=1695392543043000&amp;source=images&amp;cd=vfe&amp;opi=89978449&amp;ved=0CBAQjRxqFwoTCMCO9sbzu4EDFQAAAAAdAAAAABAL</a:t>
            </a:r>
            <a:endParaRPr lang="cs-CZ">
              <a:cs typeface="Calibri" panose="020F0502020204030204"/>
            </a:endParaRPr>
          </a:p>
          <a:p>
            <a:endParaRPr lang="cs-CZ" sz="1050">
              <a:cs typeface="Calibri"/>
            </a:endParaRPr>
          </a:p>
          <a:p>
            <a:endParaRPr lang="cs-CZ" sz="1050">
              <a:cs typeface="Calibri"/>
            </a:endParaRPr>
          </a:p>
          <a:p>
            <a:endParaRPr lang="cs-CZ" sz="1050">
              <a:cs typeface="Calibri"/>
            </a:endParaRPr>
          </a:p>
          <a:p>
            <a:endParaRPr lang="cs-CZ" sz="1050">
              <a:cs typeface="Calibri"/>
            </a:endParaRPr>
          </a:p>
          <a:p>
            <a:endParaRPr lang="cs-CZ" sz="1000">
              <a:cs typeface="Calibri"/>
            </a:endParaRPr>
          </a:p>
          <a:p>
            <a:endParaRPr lang="cs-CZ" sz="1000">
              <a:cs typeface="Calibri"/>
            </a:endParaRPr>
          </a:p>
          <a:p>
            <a:endParaRPr lang="cs-CZ" sz="800">
              <a:cs typeface="Calibri"/>
            </a:endParaRPr>
          </a:p>
          <a:p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4660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Širokoúhlá obrazovka</PresentationFormat>
  <Paragraphs>43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Motiv systému Office</vt:lpstr>
      <vt:lpstr>HYDROGEN CAR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Nikola Reitingerová</dc:creator>
  <cp:lastModifiedBy>Jiří Hána</cp:lastModifiedBy>
  <cp:revision>6</cp:revision>
  <dcterms:created xsi:type="dcterms:W3CDTF">2023-09-21T12:21:21Z</dcterms:created>
  <dcterms:modified xsi:type="dcterms:W3CDTF">2024-05-21T12:37:48Z</dcterms:modified>
</cp:coreProperties>
</file>