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60" r:id="rId4"/>
    <p:sldId id="261" r:id="rId5"/>
    <p:sldId id="262" r:id="rId6"/>
    <p:sldId id="263" r:id="rId7"/>
    <p:sldId id="264" r:id="rId8"/>
    <p:sldId id="265" r:id="rId9"/>
    <p:sldId id="266" r:id="rId10"/>
    <p:sldId id="267" r:id="rId11"/>
    <p:sldId id="268" r:id="rId12"/>
    <p:sldId id="271" r:id="rId13"/>
    <p:sldId id="269" r:id="rId14"/>
    <p:sldId id="272" r:id="rId15"/>
    <p:sldId id="270" r:id="rId16"/>
    <p:sldId id="258" r:id="rId17"/>
    <p:sldId id="259" r:id="rId1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60215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57529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78925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76072" y="6356350"/>
            <a:ext cx="2743200" cy="365125"/>
          </a:xfrm>
        </p:spPr>
        <p:txBody>
          <a:bodyPr/>
          <a:lstStyle/>
          <a:p>
            <a:fld id="{02AC24A9-CCB6-4F8D-B8DB-C2F3692CFA5A}"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15568" y="6356350"/>
            <a:ext cx="2743200" cy="365125"/>
          </a:xfrm>
        </p:spPr>
        <p:txBody>
          <a:bodyPr/>
          <a:lstStyle/>
          <a:p>
            <a:fld id="{02AC24A9-CCB6-4F8D-B8DB-C2F3692CFA5A}"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5568" y="6356350"/>
            <a:ext cx="2743200" cy="365125"/>
          </a:xfrm>
        </p:spPr>
        <p:txBody>
          <a:bodyPr/>
          <a:lstStyle/>
          <a:p>
            <a:fld id="{02AC24A9-CCB6-4F8D-B8DB-C2F3692CFA5A}"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15568" y="6356350"/>
            <a:ext cx="2743200" cy="365125"/>
          </a:xfrm>
        </p:spPr>
        <p:txBody>
          <a:bodyPr/>
          <a:lstStyle/>
          <a:p>
            <a:fld id="{02AC24A9-CCB6-4F8D-B8DB-C2F3692CFA5A}"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p:cNvSpPr>
            <a:spLocks noGrp="1"/>
          </p:cNvSpPr>
          <p:nvPr>
            <p:ph type="dt" sz="half" idx="10"/>
          </p:nvPr>
        </p:nvSpPr>
        <p:spPr/>
        <p:txBody>
          <a:bodyPr/>
          <a:lstStyle/>
          <a:p>
            <a:fld id="{02AC24A9-CCB6-4F8D-B8DB-C2F3692CFA5A}"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68680" y="6356350"/>
            <a:ext cx="2743200" cy="365125"/>
          </a:xfrm>
        </p:spPr>
        <p:txBody>
          <a:bodyPr/>
          <a:lstStyle/>
          <a:p>
            <a:fld id="{02AC24A9-CCB6-4F8D-B8DB-C2F3692CFA5A}"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68680" y="6356350"/>
            <a:ext cx="2743200" cy="365125"/>
          </a:xfrm>
        </p:spPr>
        <p:txBody>
          <a:bodyPr/>
          <a:lstStyle/>
          <a:p>
            <a:fld id="{02AC24A9-CCB6-4F8D-B8DB-C2F3692CFA5A}"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3" descr="Volvo Concept Estate could spawn a production model - CarWale"/>
          <p:cNvPicPr>
            <a:picLocks noChangeAspect="1"/>
          </p:cNvPicPr>
          <p:nvPr/>
        </p:nvPicPr>
        <p:blipFill rotWithShape="1">
          <a:blip r:embed="rId2"/>
          <a:srcRect r="5200"/>
          <a:stretch>
            <a:fillRect/>
          </a:stretch>
        </p:blipFill>
        <p:spPr>
          <a:xfrm>
            <a:off x="3946202" y="5991"/>
            <a:ext cx="8668512" cy="6857990"/>
          </a:xfrm>
          <a:prstGeom prst="rect">
            <a:avLst/>
          </a:prstGeom>
        </p:spPr>
      </p:pic>
      <p:sp>
        <p:nvSpPr>
          <p:cNvPr id="39" name="Rectangle 38"/>
          <p:cNvSpPr>
            <a:spLocks noGrp="1" noRot="1" noChangeAspect="1" noMove="1" noResize="1" noEditPoints="1" noAdjustHandles="1" noChangeArrowheads="1" noChangeShapeType="1" noTextEdit="1"/>
          </p:cNvSpPr>
          <p:nvPr/>
        </p:nvSpPr>
        <p:spPr>
          <a:xfrm>
            <a:off x="-865502" y="5715"/>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r>
              <a:rPr lang="en-US">
                <a:latin typeface="Arial" panose="020B0604020202020204" pitchFamily="34" charset="0"/>
                <a:cs typeface="Arial" panose="020B0604020202020204" pitchFamily="34" charset="0"/>
              </a:rPr>
              <a:t>R</a:t>
            </a:r>
            <a:r>
              <a:rPr lang="lv-LV">
                <a:latin typeface="Arial" panose="020B0604020202020204" pitchFamily="34" charset="0"/>
                <a:cs typeface="Arial" panose="020B0604020202020204" pitchFamily="34" charset="0"/>
              </a:rPr>
              <a:t>ī</a:t>
            </a:r>
            <a:r>
              <a:rPr lang="en-US">
                <a:latin typeface="Arial" panose="020B0604020202020204" pitchFamily="34" charset="0"/>
                <a:cs typeface="Arial" panose="020B0604020202020204" pitchFamily="34" charset="0"/>
              </a:rPr>
              <a:t>ga 2023</a:t>
            </a:r>
          </a:p>
        </p:txBody>
      </p:sp>
      <p:sp>
        <p:nvSpPr>
          <p:cNvPr id="2" name="Virsraksts 1"/>
          <p:cNvSpPr>
            <a:spLocks noGrp="1"/>
          </p:cNvSpPr>
          <p:nvPr>
            <p:ph type="ctrTitle"/>
          </p:nvPr>
        </p:nvSpPr>
        <p:spPr>
          <a:xfrm>
            <a:off x="477981" y="1122363"/>
            <a:ext cx="4023360" cy="3204134"/>
          </a:xfrm>
        </p:spPr>
        <p:txBody>
          <a:bodyPr anchor="b">
            <a:normAutofit/>
          </a:bodyPr>
          <a:lstStyle/>
          <a:p>
            <a:r>
              <a:rPr lang="lv-LV" sz="4800">
                <a:solidFill>
                  <a:schemeClr val="bg1"/>
                </a:solidFill>
                <a:latin typeface="Arial" panose="020B0604020202020204" pitchFamily="34" charset="0"/>
                <a:cs typeface="Arial" panose="020B0604020202020204" pitchFamily="34" charset="0"/>
              </a:rPr>
              <a:t>Project Volvo xc Coupe </a:t>
            </a:r>
          </a:p>
        </p:txBody>
      </p:sp>
      <p:sp>
        <p:nvSpPr>
          <p:cNvPr id="3" name="Apakšvirsraksts 2"/>
          <p:cNvSpPr>
            <a:spLocks noGrp="1"/>
          </p:cNvSpPr>
          <p:nvPr>
            <p:ph type="subTitle" idx="1"/>
          </p:nvPr>
        </p:nvSpPr>
        <p:spPr>
          <a:xfrm>
            <a:off x="152687" y="4676872"/>
            <a:ext cx="6699428" cy="1208141"/>
          </a:xfrm>
        </p:spPr>
        <p:txBody>
          <a:bodyPr vert="horz" lIns="91440" tIns="45720" rIns="91440" bIns="45720" rtlCol="0" anchor="t">
            <a:normAutofit fontScale="92500" lnSpcReduction="20000"/>
          </a:bodyPr>
          <a:lstStyle/>
          <a:p>
            <a:r>
              <a:rPr lang="en-US" sz="2000" dirty="0">
                <a:solidFill>
                  <a:schemeClr val="bg1"/>
                </a:solidFill>
                <a:latin typeface="Arial" panose="020B0604020202020204" pitchFamily="34" charset="0"/>
                <a:cs typeface="Arial" panose="020B0604020202020204" pitchFamily="34" charset="0"/>
              </a:rPr>
              <a:t>Edgars </a:t>
            </a:r>
            <a:r>
              <a:rPr lang="en-US" sz="2000" dirty="0" err="1">
                <a:solidFill>
                  <a:schemeClr val="bg1"/>
                </a:solidFill>
                <a:latin typeface="Arial" panose="020B0604020202020204" pitchFamily="34" charset="0"/>
                <a:cs typeface="Arial" panose="020B0604020202020204" pitchFamily="34" charset="0"/>
              </a:rPr>
              <a:t>Lazdins</a:t>
            </a:r>
            <a:r>
              <a:rPr lang="lv-LV"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AV1-1</a:t>
            </a:r>
            <a:endParaRPr lang="lv-LV" sz="2000" dirty="0">
              <a:solidFill>
                <a:schemeClr val="bg1"/>
              </a:solidFill>
              <a:latin typeface="Arial" panose="020B0604020202020204" pitchFamily="34" charset="0"/>
              <a:cs typeface="Arial" panose="020B0604020202020204" pitchFamily="34" charset="0"/>
            </a:endParaRPr>
          </a:p>
          <a:p>
            <a:r>
              <a:rPr lang="en-GB" sz="2300" dirty="0" err="1">
                <a:solidFill>
                  <a:schemeClr val="bg1"/>
                </a:solidFill>
                <a:latin typeface="Arial" panose="020B0604020202020204" pitchFamily="34" charset="0"/>
                <a:cs typeface="Arial" panose="020B0604020202020204" pitchFamily="34" charset="0"/>
              </a:rPr>
              <a:t>DanielsTolens</a:t>
            </a:r>
            <a:r>
              <a:rPr lang="en-GB" sz="2000" b="0" i="0" u="none" strike="noStrike" dirty="0">
                <a:solidFill>
                  <a:schemeClr val="bg1"/>
                </a:solidFill>
                <a:effectLst/>
                <a:latin typeface="Arial" panose="020B0604020202020204" pitchFamily="34" charset="0"/>
                <a:cs typeface="Arial" panose="020B0604020202020204" pitchFamily="34" charset="0"/>
              </a:rPr>
              <a:t>,</a:t>
            </a:r>
            <a:r>
              <a:rPr lang="lv-LV" sz="2000" b="0" i="0" u="none" strike="noStrike" dirty="0">
                <a:solidFill>
                  <a:schemeClr val="bg1"/>
                </a:solidFill>
                <a:effectLst/>
                <a:latin typeface="Arial" panose="020B0604020202020204" pitchFamily="34" charset="0"/>
                <a:cs typeface="Arial" panose="020B0604020202020204" pitchFamily="34" charset="0"/>
              </a:rPr>
              <a:t> </a:t>
            </a:r>
            <a:r>
              <a:rPr lang="en-GB" sz="2000" dirty="0">
                <a:solidFill>
                  <a:schemeClr val="bg1"/>
                </a:solidFill>
                <a:latin typeface="Arial" panose="020B0604020202020204" pitchFamily="34" charset="0"/>
                <a:cs typeface="Arial" panose="020B0604020202020204" pitchFamily="34" charset="0"/>
              </a:rPr>
              <a:t>AV1-1</a:t>
            </a:r>
            <a:endParaRPr lang="lv-LV"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Eric</a:t>
            </a:r>
            <a:r>
              <a:rPr lang="lv-LV" sz="2000" dirty="0">
                <a:solidFill>
                  <a:schemeClr val="bg1"/>
                </a:solidFill>
                <a:latin typeface="Arial" panose="020B0604020202020204" pitchFamily="34" charset="0"/>
                <a:cs typeface="Arial" panose="020B0604020202020204" pitchFamily="34" charset="0"/>
              </a:rPr>
              <a:t>s</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Olavs</a:t>
            </a:r>
            <a:r>
              <a:rPr lang="lv-LV" sz="2000" dirty="0">
                <a:solidFill>
                  <a:schemeClr val="bg1"/>
                </a:solidFill>
                <a:latin typeface="Arial" panose="020B0604020202020204" pitchFamily="34" charset="0"/>
                <a:cs typeface="Arial" panose="020B0604020202020204" pitchFamily="34" charset="0"/>
              </a:rPr>
              <a:t>,</a:t>
            </a:r>
            <a:r>
              <a:rPr lang="en-GB" sz="2000" dirty="0">
                <a:solidFill>
                  <a:schemeClr val="bg1"/>
                </a:solidFill>
                <a:latin typeface="Arial" panose="020B0604020202020204" pitchFamily="34" charset="0"/>
                <a:cs typeface="Arial" panose="020B0604020202020204" pitchFamily="34" charset="0"/>
              </a:rPr>
              <a:t> DP2-3</a:t>
            </a:r>
            <a:endParaRPr lang="lv-LV" dirty="0">
              <a:solidFill>
                <a:schemeClr val="bg1"/>
              </a:solidFill>
            </a:endParaRPr>
          </a:p>
          <a:p>
            <a:endParaRPr lang="en-US" sz="2300" dirty="0">
              <a:solidFill>
                <a:schemeClr val="bg1"/>
              </a:solidFill>
            </a:endParaRPr>
          </a:p>
        </p:txBody>
      </p:sp>
      <p:sp>
        <p:nvSpPr>
          <p:cNvPr id="41" name="Rectangle 40"/>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a:spLocks noGrp="1" noRot="1" noChangeAspect="1" noMove="1" noResize="1" noEditPoints="1" noAdjustHandles="1" noChangeArrowheads="1" noChangeShapeType="1" noTextEdit="1"/>
          </p:cNvSpPr>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Rīgas Valsts tehnikums"/>
          <p:cNvPicPr/>
          <p:nvPr/>
        </p:nvPicPr>
        <p:blipFill>
          <a:blip r:embed="rId3">
            <a:extLst>
              <a:ext uri="{28A0092B-C50C-407E-A947-70E740481C1C}">
                <a14:useLocalDpi xmlns:a14="http://schemas.microsoft.com/office/drawing/2010/main" val="0"/>
              </a:ext>
            </a:extLst>
          </a:blip>
          <a:srcRect/>
          <a:stretch>
            <a:fillRect/>
          </a:stretch>
        </p:blipFill>
        <p:spPr bwMode="auto">
          <a:xfrm>
            <a:off x="11565157" y="206583"/>
            <a:ext cx="838200" cy="83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sz="2800" b="0">
                <a:solidFill>
                  <a:schemeClr val="bg1"/>
                </a:solidFill>
                <a:latin typeface="Arial" panose="020B0604020202020204" pitchFamily="34" charset="0"/>
                <a:cs typeface="Arial" panose="020B0604020202020204" pitchFamily="34" charset="0"/>
              </a:rPr>
              <a:t>Charge Port</a:t>
            </a:r>
            <a:endParaRPr lang="lv-LV" sz="3600">
              <a:solidFill>
                <a:schemeClr val="bg1"/>
              </a:solidFill>
              <a:latin typeface="Arial" panose="020B0604020202020204" pitchFamily="34" charset="0"/>
              <a:cs typeface="Arial" panose="020B0604020202020204" pitchFamily="34" charset="0"/>
            </a:endParaRPr>
          </a:p>
          <a:p>
            <a:endParaRPr lang="lv-LV" sz="360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Autofit/>
          </a:bodyPr>
          <a:lstStyle/>
          <a:p>
            <a:pPr marL="0" indent="0">
              <a:buNone/>
            </a:pPr>
            <a:r>
              <a:rPr lang="en-GB" sz="1700" dirty="0">
                <a:solidFill>
                  <a:schemeClr val="bg1"/>
                </a:solidFill>
                <a:latin typeface="Arial" panose="020B0604020202020204" pitchFamily="34" charset="0"/>
                <a:cs typeface="Arial" panose="020B0604020202020204" pitchFamily="34" charset="0"/>
              </a:rPr>
              <a:t>A car charging port is a device that allows the car to be charged from the mains. It is an essential element in electric cars and hybrid cars because it ensures that the car battery can be charged to keep the car running properly.</a:t>
            </a:r>
          </a:p>
        </p:txBody>
      </p:sp>
      <p:pic>
        <p:nvPicPr>
          <p:cNvPr id="4" name="Picture 3" descr="Screenshot 2023-11-02 094244"/>
          <p:cNvPicPr>
            <a:picLocks noChangeAspect="1"/>
          </p:cNvPicPr>
          <p:nvPr/>
        </p:nvPicPr>
        <p:blipFill>
          <a:blip r:embed="rId3"/>
          <a:stretch>
            <a:fillRect/>
          </a:stretch>
        </p:blipFill>
        <p:spPr>
          <a:xfrm>
            <a:off x="2409190" y="3891915"/>
            <a:ext cx="4331970" cy="17722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0" y="-95250"/>
            <a:ext cx="9756775" cy="695325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291719" y="404368"/>
            <a:ext cx="3438144" cy="1124712"/>
          </a:xfrm>
        </p:spPr>
        <p:txBody>
          <a:bodyPr anchor="b">
            <a:normAutofit/>
          </a:bodyPr>
          <a:lstStyle/>
          <a:p>
            <a:r>
              <a:rPr lang="lv-LV" sz="2400">
                <a:solidFill>
                  <a:schemeClr val="bg1"/>
                </a:solidFill>
                <a:latin typeface="Arial" panose="020B0604020202020204" pitchFamily="34" charset="0"/>
                <a:ea typeface="+mj-lt"/>
                <a:cs typeface="Arial" panose="020B0604020202020204" pitchFamily="34" charset="0"/>
              </a:rPr>
              <a:t>Electric Traction </a:t>
            </a:r>
            <a:br>
              <a:rPr lang="lv-LV" sz="2400">
                <a:solidFill>
                  <a:schemeClr val="bg1"/>
                </a:solidFill>
                <a:latin typeface="Arial" panose="020B0604020202020204" pitchFamily="34" charset="0"/>
                <a:ea typeface="+mj-lt"/>
                <a:cs typeface="Arial" panose="020B0604020202020204" pitchFamily="34" charset="0"/>
              </a:rPr>
            </a:br>
            <a:r>
              <a:rPr lang="lv-LV" sz="2400">
                <a:solidFill>
                  <a:schemeClr val="bg1"/>
                </a:solidFill>
                <a:latin typeface="Arial" panose="020B0604020202020204" pitchFamily="34" charset="0"/>
                <a:ea typeface="+mj-lt"/>
                <a:cs typeface="Arial" panose="020B0604020202020204" pitchFamily="34" charset="0"/>
              </a:rPr>
              <a:t>Motor</a:t>
            </a: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291719" y="1654429"/>
            <a:ext cx="3438906" cy="3207258"/>
          </a:xfrm>
        </p:spPr>
        <p:txBody>
          <a:bodyPr vert="horz" lIns="91440" tIns="45720" rIns="91440" bIns="45720" rtlCol="0" anchor="t">
            <a:noAutofit/>
          </a:bodyPr>
          <a:lstStyle/>
          <a:p>
            <a:pPr marL="0" indent="0">
              <a:lnSpc>
                <a:spcPct val="100000"/>
              </a:lnSpc>
              <a:buNone/>
            </a:pPr>
            <a:r>
              <a:rPr lang="lv-LV" sz="1200" b="1" dirty="0">
                <a:solidFill>
                  <a:schemeClr val="bg1"/>
                </a:solidFill>
                <a:latin typeface="Arial" panose="020B0604020202020204" pitchFamily="34" charset="0"/>
                <a:ea typeface="+mn-lt"/>
                <a:cs typeface="Arial" panose="020B0604020202020204" pitchFamily="34" charset="0"/>
              </a:rPr>
              <a:t>Electric Traction Motor: A device that converts electrical energy into mechanical energy.</a:t>
            </a:r>
            <a:endParaRPr lang="lv-LV" sz="1200" b="1" dirty="0">
              <a:solidFill>
                <a:schemeClr val="bg1"/>
              </a:solidFill>
              <a:latin typeface="Arial" panose="020B0604020202020204" pitchFamily="34" charset="0"/>
              <a:cs typeface="Arial" panose="020B0604020202020204" pitchFamily="34" charset="0"/>
            </a:endParaRPr>
          </a:p>
          <a:p>
            <a:pPr marL="0" indent="0">
              <a:lnSpc>
                <a:spcPct val="100000"/>
              </a:lnSpc>
              <a:buNone/>
            </a:pPr>
            <a:r>
              <a:rPr lang="lv-LV" sz="1200" b="1" dirty="0">
                <a:solidFill>
                  <a:schemeClr val="bg1"/>
                </a:solidFill>
                <a:latin typeface="Arial" panose="020B0604020202020204" pitchFamily="34" charset="0"/>
                <a:ea typeface="+mn-lt"/>
                <a:cs typeface="Arial" panose="020B0604020202020204" pitchFamily="34" charset="0"/>
              </a:rPr>
              <a:t>Some types of electric traction motors</a:t>
            </a:r>
            <a:r>
              <a:rPr lang="en-GB" sz="1200" b="1" dirty="0">
                <a:solidFill>
                  <a:schemeClr val="bg1"/>
                </a:solidFill>
                <a:latin typeface="Arial" panose="020B0604020202020204" pitchFamily="34" charset="0"/>
                <a:ea typeface="+mn-lt"/>
                <a:cs typeface="Arial" panose="020B0604020202020204" pitchFamily="34" charset="0"/>
              </a:rPr>
              <a:t>.</a:t>
            </a:r>
            <a:endParaRPr lang="lv-LV" sz="1200" b="1" dirty="0">
              <a:solidFill>
                <a:schemeClr val="bg1"/>
              </a:solidFill>
              <a:latin typeface="Arial" panose="020B0604020202020204" pitchFamily="34" charset="0"/>
              <a:cs typeface="Arial" panose="020B0604020202020204" pitchFamily="34" charset="0"/>
            </a:endParaRPr>
          </a:p>
          <a:p>
            <a:pPr marL="0" indent="0">
              <a:lnSpc>
                <a:spcPct val="100000"/>
              </a:lnSpc>
              <a:buNone/>
            </a:pPr>
            <a:r>
              <a:rPr lang="lv-LV" sz="1200" b="1" dirty="0">
                <a:solidFill>
                  <a:schemeClr val="bg1"/>
                </a:solidFill>
                <a:latin typeface="Arial" panose="020B0604020202020204" pitchFamily="34" charset="0"/>
                <a:ea typeface="+mn-lt"/>
                <a:cs typeface="Arial" panose="020B0604020202020204" pitchFamily="34" charset="0"/>
              </a:rPr>
              <a:t> Advantages of electric traction motors:</a:t>
            </a:r>
            <a:endParaRPr lang="lv-LV" sz="1200" b="1" dirty="0">
              <a:solidFill>
                <a:schemeClr val="bg1"/>
              </a:solidFill>
              <a:latin typeface="Arial" panose="020B0604020202020204" pitchFamily="34" charset="0"/>
              <a:cs typeface="Arial" panose="020B0604020202020204" pitchFamily="34" charset="0"/>
            </a:endParaRPr>
          </a:p>
          <a:p>
            <a:pPr>
              <a:lnSpc>
                <a:spcPct val="100000"/>
              </a:lnSpc>
            </a:pPr>
            <a:r>
              <a:rPr lang="lv-LV" sz="1200" b="1" dirty="0">
                <a:solidFill>
                  <a:schemeClr val="bg1"/>
                </a:solidFill>
                <a:latin typeface="Arial" panose="020B0604020202020204" pitchFamily="34" charset="0"/>
                <a:ea typeface="+mn-lt"/>
                <a:cs typeface="Arial" panose="020B0604020202020204" pitchFamily="34" charset="0"/>
              </a:rPr>
              <a:t>More efficient than internal combustion engines</a:t>
            </a:r>
            <a:endParaRPr lang="lv-LV" sz="1200" b="1" dirty="0">
              <a:solidFill>
                <a:schemeClr val="bg1"/>
              </a:solidFill>
              <a:latin typeface="Arial" panose="020B0604020202020204" pitchFamily="34" charset="0"/>
              <a:cs typeface="Arial" panose="020B0604020202020204" pitchFamily="34" charset="0"/>
            </a:endParaRPr>
          </a:p>
          <a:p>
            <a:pPr>
              <a:lnSpc>
                <a:spcPct val="100000"/>
              </a:lnSpc>
            </a:pPr>
            <a:r>
              <a:rPr lang="lv-LV" sz="1200" b="1" dirty="0">
                <a:solidFill>
                  <a:schemeClr val="bg1"/>
                </a:solidFill>
                <a:latin typeface="Arial" panose="020B0604020202020204" pitchFamily="34" charset="0"/>
                <a:ea typeface="+mn-lt"/>
                <a:cs typeface="Arial" panose="020B0604020202020204" pitchFamily="34" charset="0"/>
              </a:rPr>
              <a:t>More reliable than internal combustion engines</a:t>
            </a:r>
            <a:endParaRPr lang="lv-LV" sz="1200" b="1" dirty="0">
              <a:solidFill>
                <a:schemeClr val="bg1"/>
              </a:solidFill>
              <a:latin typeface="Arial" panose="020B0604020202020204" pitchFamily="34" charset="0"/>
              <a:cs typeface="Arial" panose="020B0604020202020204" pitchFamily="34" charset="0"/>
            </a:endParaRPr>
          </a:p>
          <a:p>
            <a:pPr>
              <a:lnSpc>
                <a:spcPct val="100000"/>
              </a:lnSpc>
            </a:pPr>
            <a:r>
              <a:rPr lang="lv-LV" sz="1200" b="1" dirty="0">
                <a:solidFill>
                  <a:schemeClr val="bg1"/>
                </a:solidFill>
                <a:latin typeface="Arial" panose="020B0604020202020204" pitchFamily="34" charset="0"/>
                <a:ea typeface="+mn-lt"/>
                <a:cs typeface="Arial" panose="020B0604020202020204" pitchFamily="34" charset="0"/>
              </a:rPr>
              <a:t>Produces less pollution</a:t>
            </a:r>
            <a:endParaRPr lang="lv-LV" sz="1200" b="1" dirty="0">
              <a:solidFill>
                <a:schemeClr val="bg1"/>
              </a:solidFill>
              <a:latin typeface="Arial" panose="020B0604020202020204" pitchFamily="34" charset="0"/>
              <a:cs typeface="Arial" panose="020B0604020202020204" pitchFamily="34" charset="0"/>
            </a:endParaRPr>
          </a:p>
          <a:p>
            <a:pPr marL="0" indent="0">
              <a:lnSpc>
                <a:spcPct val="100000"/>
              </a:lnSpc>
              <a:buNone/>
            </a:pPr>
            <a:r>
              <a:rPr lang="lv-LV" sz="1200" b="1" dirty="0">
                <a:solidFill>
                  <a:schemeClr val="bg1"/>
                </a:solidFill>
                <a:latin typeface="Arial" panose="020B0604020202020204" pitchFamily="34" charset="0"/>
                <a:ea typeface="+mn-lt"/>
                <a:cs typeface="Arial" panose="020B0604020202020204" pitchFamily="34" charset="0"/>
              </a:rPr>
              <a:t>Disadvantages of electric traction motors:</a:t>
            </a:r>
            <a:endParaRPr lang="lv-LV" sz="1200" b="1" dirty="0">
              <a:solidFill>
                <a:schemeClr val="bg1"/>
              </a:solidFill>
              <a:latin typeface="Arial" panose="020B0604020202020204" pitchFamily="34" charset="0"/>
              <a:cs typeface="Arial" panose="020B0604020202020204" pitchFamily="34" charset="0"/>
            </a:endParaRPr>
          </a:p>
          <a:p>
            <a:pPr>
              <a:lnSpc>
                <a:spcPct val="100000"/>
              </a:lnSpc>
            </a:pPr>
            <a:r>
              <a:rPr lang="lv-LV" sz="1200" b="1" dirty="0">
                <a:solidFill>
                  <a:schemeClr val="bg1"/>
                </a:solidFill>
                <a:latin typeface="Arial" panose="020B0604020202020204" pitchFamily="34" charset="0"/>
                <a:ea typeface="+mn-lt"/>
                <a:cs typeface="Arial" panose="020B0604020202020204" pitchFamily="34" charset="0"/>
              </a:rPr>
              <a:t>More expensive than internal combustion engines</a:t>
            </a:r>
            <a:endParaRPr lang="lv-LV" sz="1200" b="1" dirty="0">
              <a:solidFill>
                <a:schemeClr val="bg1"/>
              </a:solidFill>
              <a:latin typeface="Arial" panose="020B0604020202020204" pitchFamily="34" charset="0"/>
              <a:cs typeface="Arial" panose="020B0604020202020204" pitchFamily="34" charset="0"/>
            </a:endParaRPr>
          </a:p>
          <a:p>
            <a:pPr>
              <a:lnSpc>
                <a:spcPct val="100000"/>
              </a:lnSpc>
            </a:pPr>
            <a:r>
              <a:rPr lang="lv-LV" sz="1200" b="1" dirty="0">
                <a:solidFill>
                  <a:schemeClr val="bg1"/>
                </a:solidFill>
                <a:latin typeface="Arial" panose="020B0604020202020204" pitchFamily="34" charset="0"/>
                <a:ea typeface="+mn-lt"/>
                <a:cs typeface="Arial" panose="020B0604020202020204" pitchFamily="34" charset="0"/>
              </a:rPr>
              <a:t>Heavier than internal combustion engines</a:t>
            </a:r>
            <a:endParaRPr lang="lv-LV" sz="1200" b="1" dirty="0">
              <a:solidFill>
                <a:schemeClr val="bg1"/>
              </a:solidFill>
              <a:latin typeface="Arial" panose="020B0604020202020204" pitchFamily="34" charset="0"/>
              <a:cs typeface="Arial" panose="020B0604020202020204" pitchFamily="34" charset="0"/>
            </a:endParaRPr>
          </a:p>
          <a:p>
            <a:pPr>
              <a:lnSpc>
                <a:spcPct val="100000"/>
              </a:lnSpc>
            </a:pPr>
            <a:r>
              <a:rPr lang="lv-LV" sz="1200" b="1" dirty="0">
                <a:solidFill>
                  <a:schemeClr val="bg1"/>
                </a:solidFill>
                <a:latin typeface="Arial" panose="020B0604020202020204" pitchFamily="34" charset="0"/>
                <a:ea typeface="+mn-lt"/>
                <a:cs typeface="Arial" panose="020B0604020202020204" pitchFamily="34" charset="0"/>
              </a:rPr>
              <a:t>A larger battery is required to provide sufficient power</a:t>
            </a:r>
            <a:endParaRPr lang="lv-LV" sz="1200" b="1" dirty="0">
              <a:solidFill>
                <a:schemeClr val="bg1"/>
              </a:solidFill>
              <a:latin typeface="Arial" panose="020B0604020202020204" pitchFamily="34" charset="0"/>
              <a:cs typeface="Arial" panose="020B0604020202020204" pitchFamily="34" charset="0"/>
            </a:endParaRPr>
          </a:p>
        </p:txBody>
      </p:sp>
      <p:pic>
        <p:nvPicPr>
          <p:cNvPr id="4" name="Picture 3" descr="Screenshot 2023-11-02 094250"/>
          <p:cNvPicPr>
            <a:picLocks noChangeAspect="1"/>
          </p:cNvPicPr>
          <p:nvPr/>
        </p:nvPicPr>
        <p:blipFill>
          <a:blip r:embed="rId3"/>
          <a:stretch>
            <a:fillRect/>
          </a:stretch>
        </p:blipFill>
        <p:spPr>
          <a:xfrm>
            <a:off x="3522345" y="5249545"/>
            <a:ext cx="2722245" cy="9086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88898"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sz="2800" b="0" dirty="0">
                <a:solidFill>
                  <a:schemeClr val="bg1"/>
                </a:solidFill>
                <a:latin typeface="Arial" panose="020B0604020202020204" pitchFamily="34" charset="0"/>
                <a:cs typeface="Arial" panose="020B0604020202020204" pitchFamily="34" charset="0"/>
              </a:rPr>
              <a:t>E</a:t>
            </a:r>
            <a:r>
              <a:rPr lang="en-GB" sz="2800" b="0" dirty="0" err="1">
                <a:solidFill>
                  <a:schemeClr val="bg1"/>
                </a:solidFill>
                <a:latin typeface="Arial" panose="020B0604020202020204" pitchFamily="34" charset="0"/>
                <a:cs typeface="Arial" panose="020B0604020202020204" pitchFamily="34" charset="0"/>
              </a:rPr>
              <a:t>lectric</a:t>
            </a:r>
            <a:r>
              <a:rPr lang="en-GB" sz="2800" b="0" dirty="0">
                <a:solidFill>
                  <a:schemeClr val="bg1"/>
                </a:solidFill>
                <a:latin typeface="Arial" panose="020B0604020202020204" pitchFamily="34" charset="0"/>
                <a:cs typeface="Arial" panose="020B0604020202020204" pitchFamily="34" charset="0"/>
              </a:rPr>
              <a:t> </a:t>
            </a:r>
            <a:r>
              <a:rPr lang="lv-LV" sz="2800" b="0" dirty="0">
                <a:solidFill>
                  <a:schemeClr val="bg1"/>
                </a:solidFill>
                <a:latin typeface="Arial" panose="020B0604020202020204" pitchFamily="34" charset="0"/>
                <a:cs typeface="Arial" panose="020B0604020202020204" pitchFamily="34" charset="0"/>
              </a:rPr>
              <a:t>G</a:t>
            </a:r>
            <a:r>
              <a:rPr lang="en-GB" sz="2800" b="0" dirty="0" err="1">
                <a:solidFill>
                  <a:schemeClr val="bg1"/>
                </a:solidFill>
                <a:latin typeface="Arial" panose="020B0604020202020204" pitchFamily="34" charset="0"/>
                <a:cs typeface="Arial" panose="020B0604020202020204" pitchFamily="34" charset="0"/>
              </a:rPr>
              <a:t>enerator</a:t>
            </a:r>
            <a:endParaRPr lang="lv-LV" sz="2800" b="0" dirty="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Autofit/>
          </a:bodyPr>
          <a:lstStyle/>
          <a:p>
            <a:pPr marL="0" indent="0">
              <a:lnSpc>
                <a:spcPct val="100000"/>
              </a:lnSpc>
              <a:buNone/>
            </a:pPr>
            <a:r>
              <a:rPr lang="en-GB" sz="1200" b="1" dirty="0">
                <a:solidFill>
                  <a:schemeClr val="bg1"/>
                </a:solidFill>
                <a:latin typeface="Arial" panose="020B0604020202020204" pitchFamily="34" charset="0"/>
                <a:cs typeface="Arial" panose="020B0604020202020204" pitchFamily="34" charset="0"/>
              </a:rPr>
              <a:t>A car's electric generator is a device that converts mechanical energy into electrical energy. It is an essential element in cars as it ensures that the car batteries are charged to keep the car running properly.</a:t>
            </a:r>
          </a:p>
          <a:p>
            <a:pPr marL="0" indent="0">
              <a:lnSpc>
                <a:spcPct val="100000"/>
              </a:lnSpc>
              <a:buNone/>
            </a:pPr>
            <a:r>
              <a:rPr lang="en-GB" sz="1200" b="1" dirty="0">
                <a:solidFill>
                  <a:schemeClr val="bg1"/>
                </a:solidFill>
                <a:latin typeface="Arial" panose="020B0604020202020204" pitchFamily="34" charset="0"/>
                <a:ea typeface="+mn-lt"/>
                <a:cs typeface="Arial" panose="020B0604020202020204" pitchFamily="34" charset="0"/>
              </a:rPr>
              <a:t>Electric generators are divided into two main categories:</a:t>
            </a:r>
            <a:endParaRPr lang="en-GB" sz="1200" b="1" dirty="0">
              <a:solidFill>
                <a:schemeClr val="bg1"/>
              </a:solidFill>
              <a:latin typeface="Arial" panose="020B0604020202020204" pitchFamily="34" charset="0"/>
              <a:cs typeface="Arial" panose="020B0604020202020204" pitchFamily="34" charset="0"/>
            </a:endParaRPr>
          </a:p>
          <a:p>
            <a:pPr>
              <a:lnSpc>
                <a:spcPct val="100000"/>
              </a:lnSpc>
            </a:pPr>
            <a:r>
              <a:rPr lang="en-GB" sz="1200" b="1" dirty="0">
                <a:solidFill>
                  <a:schemeClr val="bg1"/>
                </a:solidFill>
                <a:latin typeface="Arial" panose="020B0604020202020204" pitchFamily="34" charset="0"/>
                <a:ea typeface="+mn-lt"/>
                <a:cs typeface="Arial" panose="020B0604020202020204" pitchFamily="34" charset="0"/>
              </a:rPr>
              <a:t>Asynchronous Generators: These generators are simpler and cheaper than synchronous generators. However, they are less efficient and make more noise.</a:t>
            </a:r>
            <a:endParaRPr lang="en-GB" sz="1200" b="1" dirty="0">
              <a:solidFill>
                <a:schemeClr val="bg1"/>
              </a:solidFill>
              <a:latin typeface="Arial" panose="020B0604020202020204" pitchFamily="34" charset="0"/>
              <a:cs typeface="Arial" panose="020B0604020202020204" pitchFamily="34" charset="0"/>
            </a:endParaRPr>
          </a:p>
          <a:p>
            <a:pPr>
              <a:lnSpc>
                <a:spcPct val="100000"/>
              </a:lnSpc>
            </a:pPr>
            <a:r>
              <a:rPr lang="en-GB" sz="1200" b="1" dirty="0">
                <a:solidFill>
                  <a:schemeClr val="bg1"/>
                </a:solidFill>
                <a:latin typeface="Arial" panose="020B0604020202020204" pitchFamily="34" charset="0"/>
                <a:ea typeface="+mn-lt"/>
                <a:cs typeface="Arial" panose="020B0604020202020204" pitchFamily="34" charset="0"/>
              </a:rPr>
              <a:t>Synchronous Generators: These generators are more efficient and produce less noise than asynchronous generators. However, they are also more complex and expensive.</a:t>
            </a:r>
            <a:endParaRPr lang="en-GB" sz="1200" b="1" dirty="0">
              <a:solidFill>
                <a:schemeClr val="bg1"/>
              </a:solidFill>
              <a:latin typeface="Arial" panose="020B0604020202020204" pitchFamily="34" charset="0"/>
              <a:cs typeface="Arial" panose="020B0604020202020204" pitchFamily="34" charset="0"/>
            </a:endParaRPr>
          </a:p>
        </p:txBody>
      </p:sp>
      <p:pic>
        <p:nvPicPr>
          <p:cNvPr id="4" name="Picture 3" descr="Screenshot 2023-11-02 094250"/>
          <p:cNvPicPr>
            <a:picLocks noChangeAspect="1"/>
          </p:cNvPicPr>
          <p:nvPr/>
        </p:nvPicPr>
        <p:blipFill>
          <a:blip r:embed="rId3"/>
          <a:stretch>
            <a:fillRect/>
          </a:stretch>
        </p:blipFill>
        <p:spPr>
          <a:xfrm>
            <a:off x="3588385" y="5788660"/>
            <a:ext cx="3002915" cy="8864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13335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sz="2400" b="0">
                <a:solidFill>
                  <a:schemeClr val="bg1"/>
                </a:solidFill>
                <a:latin typeface="Arial" panose="020B0604020202020204" pitchFamily="34" charset="0"/>
                <a:ea typeface="+mj-lt"/>
                <a:cs typeface="Arial" panose="020B0604020202020204" pitchFamily="34" charset="0"/>
              </a:rPr>
              <a:t> Traction battery pack</a:t>
            </a:r>
            <a:endParaRPr lang="lv-LV" sz="240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rmAutofit/>
          </a:bodyPr>
          <a:lstStyle/>
          <a:p>
            <a:pPr>
              <a:lnSpc>
                <a:spcPct val="100000"/>
              </a:lnSpc>
            </a:pPr>
            <a:r>
              <a:rPr lang="lv-LV" sz="1700" dirty="0">
                <a:solidFill>
                  <a:schemeClr val="bg1"/>
                </a:solidFill>
                <a:latin typeface="Arial" panose="020B0604020202020204" pitchFamily="34" charset="0"/>
                <a:ea typeface="+mn-lt"/>
                <a:cs typeface="Arial" panose="020B0604020202020204" pitchFamily="34" charset="0"/>
              </a:rPr>
              <a:t>A car's traction battery pack is a device that stores the energy used to power the car's electric traction motor. It is an essential element in electric cars because it ensures that the car can move.</a:t>
            </a:r>
            <a:endParaRPr lang="lv-LV" sz="1700" dirty="0">
              <a:solidFill>
                <a:schemeClr val="bg1"/>
              </a:solidFill>
              <a:latin typeface="Arial" panose="020B0604020202020204" pitchFamily="34" charset="0"/>
              <a:cs typeface="Arial" panose="020B0604020202020204" pitchFamily="34" charset="0"/>
            </a:endParaRPr>
          </a:p>
          <a:p>
            <a:pPr>
              <a:lnSpc>
                <a:spcPct val="100000"/>
              </a:lnSpc>
            </a:pPr>
            <a:r>
              <a:rPr lang="lv-LV" sz="1700" dirty="0">
                <a:solidFill>
                  <a:schemeClr val="bg1"/>
                </a:solidFill>
                <a:latin typeface="Arial" panose="020B0604020202020204" pitchFamily="34" charset="0"/>
                <a:ea typeface="+mn-lt"/>
                <a:cs typeface="Arial" panose="020B0604020202020204" pitchFamily="34" charset="0"/>
              </a:rPr>
              <a:t>The prices of traction battery packs depend on its capacity and manufacturer.</a:t>
            </a:r>
            <a:endParaRPr lang="lv-LV" sz="1700" dirty="0">
              <a:solidFill>
                <a:schemeClr val="bg1"/>
              </a:solidFill>
              <a:latin typeface="Arial" panose="020B0604020202020204" pitchFamily="34" charset="0"/>
              <a:cs typeface="Arial" panose="020B0604020202020204" pitchFamily="34" charset="0"/>
            </a:endParaRPr>
          </a:p>
        </p:txBody>
      </p:sp>
      <p:pic>
        <p:nvPicPr>
          <p:cNvPr id="4" name="Picture 3" descr="Screenshot 2023-11-02 094300"/>
          <p:cNvPicPr>
            <a:picLocks noChangeAspect="1"/>
          </p:cNvPicPr>
          <p:nvPr/>
        </p:nvPicPr>
        <p:blipFill>
          <a:blip r:embed="rId3"/>
          <a:stretch>
            <a:fillRect/>
          </a:stretch>
        </p:blipFill>
        <p:spPr>
          <a:xfrm>
            <a:off x="3809238" y="4067103"/>
            <a:ext cx="1382395" cy="23818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3" descr="Volvo Concept Estate could spawn a production model - CarWale"/>
          <p:cNvPicPr>
            <a:picLocks noChangeAspect="1"/>
          </p:cNvPicPr>
          <p:nvPr/>
        </p:nvPicPr>
        <p:blipFill rotWithShape="1">
          <a:blip r:embed="rId3"/>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sz="2800" b="0" dirty="0">
                <a:solidFill>
                  <a:schemeClr val="bg1"/>
                </a:solidFill>
                <a:latin typeface="Arial" panose="020B0604020202020204" pitchFamily="34" charset="0"/>
                <a:ea typeface="+mj-lt"/>
                <a:cs typeface="Arial" panose="020B0604020202020204" pitchFamily="34" charset="0"/>
              </a:rPr>
              <a:t>Exhaust System</a:t>
            </a:r>
            <a:endParaRPr lang="lv-LV" sz="2800" dirty="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atura vietturis 4"/>
          <p:cNvSpPr>
            <a:spLocks noGrp="1"/>
          </p:cNvSpPr>
          <p:nvPr>
            <p:ph idx="1"/>
          </p:nvPr>
        </p:nvSpPr>
        <p:spPr>
          <a:xfrm>
            <a:off x="371094" y="2718054"/>
            <a:ext cx="3438906" cy="4025702"/>
          </a:xfrm>
        </p:spPr>
        <p:txBody>
          <a:bodyPr vert="horz" lIns="91440" tIns="45720" rIns="91440" bIns="45720" rtlCol="0" anchor="t">
            <a:normAutofit/>
          </a:bodyPr>
          <a:lstStyle/>
          <a:p>
            <a:pPr marL="0" indent="0">
              <a:lnSpc>
                <a:spcPct val="100000"/>
              </a:lnSpc>
              <a:buNone/>
            </a:pP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exhaust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system</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is</a:t>
            </a:r>
            <a:r>
              <a:rPr lang="lv-LV" sz="1300" dirty="0">
                <a:solidFill>
                  <a:schemeClr val="bg1"/>
                </a:solidFill>
                <a:latin typeface="Arial" panose="020B0604020202020204" pitchFamily="34" charset="0"/>
                <a:ea typeface="+mn-lt"/>
                <a:cs typeface="Arial" panose="020B0604020202020204" pitchFamily="34" charset="0"/>
              </a:rPr>
              <a:t> a </a:t>
            </a:r>
            <a:r>
              <a:rPr lang="lv-LV" sz="1300" dirty="0" err="1">
                <a:solidFill>
                  <a:schemeClr val="bg1"/>
                </a:solidFill>
                <a:latin typeface="Arial" panose="020B0604020202020204" pitchFamily="34" charset="0"/>
                <a:ea typeface="+mn-lt"/>
                <a:cs typeface="Arial" panose="020B0604020202020204" pitchFamily="34" charset="0"/>
              </a:rPr>
              <a:t>system</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of</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pipes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and</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other</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components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that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removes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exhaust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gases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from</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an</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internal</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combustion</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engine</a:t>
            </a:r>
            <a:r>
              <a:rPr lang="lv-LV" sz="1300" dirty="0">
                <a:solidFill>
                  <a:schemeClr val="bg1"/>
                </a:solidFill>
                <a:latin typeface="Arial" panose="020B0604020202020204" pitchFamily="34" charset="0"/>
                <a:ea typeface="+mn-lt"/>
                <a:cs typeface="Arial" panose="020B0604020202020204" pitchFamily="34" charset="0"/>
              </a:rPr>
              <a:t>. It </a:t>
            </a:r>
            <a:r>
              <a:rPr lang="lv-LV" sz="1300" dirty="0" err="1">
                <a:solidFill>
                  <a:schemeClr val="bg1"/>
                </a:solidFill>
                <a:latin typeface="Arial" panose="020B0604020202020204" pitchFamily="34" charset="0"/>
                <a:ea typeface="+mn-lt"/>
                <a:cs typeface="Arial" panose="020B0604020202020204" pitchFamily="34" charset="0"/>
              </a:rPr>
              <a:t>is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an</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important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part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of</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engine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because</a:t>
            </a:r>
            <a:r>
              <a:rPr lang="lv-LV" sz="1300" dirty="0">
                <a:solidFill>
                  <a:schemeClr val="bg1"/>
                </a:solidFill>
                <a:latin typeface="Arial" panose="020B0604020202020204" pitchFamily="34" charset="0"/>
                <a:ea typeface="+mn-lt"/>
                <a:cs typeface="Arial" panose="020B0604020202020204" pitchFamily="34" charset="0"/>
              </a:rPr>
              <a:t> it </a:t>
            </a:r>
            <a:r>
              <a:rPr lang="lv-LV" sz="1300" dirty="0" err="1">
                <a:solidFill>
                  <a:schemeClr val="bg1"/>
                </a:solidFill>
                <a:latin typeface="Arial" panose="020B0604020202020204" pitchFamily="34" charset="0"/>
                <a:ea typeface="+mn-lt"/>
                <a:cs typeface="Arial" panose="020B0604020202020204" pitchFamily="34" charset="0"/>
              </a:rPr>
              <a:t>helps</a:t>
            </a:r>
            <a:r>
              <a:rPr lang="lv-LV" sz="1300" dirty="0">
                <a:solidFill>
                  <a:schemeClr val="bg1"/>
                </a:solidFill>
                <a:latin typeface="Arial" panose="020B0604020202020204" pitchFamily="34" charset="0"/>
                <a:ea typeface="+mn-lt"/>
                <a:cs typeface="Arial" panose="020B0604020202020204" pitchFamily="34" charset="0"/>
              </a:rPr>
              <a:t> to </a:t>
            </a:r>
            <a:r>
              <a:rPr lang="lv-LV" sz="1300" dirty="0" err="1">
                <a:solidFill>
                  <a:schemeClr val="bg1"/>
                </a:solidFill>
                <a:latin typeface="Arial" panose="020B0604020202020204" pitchFamily="34" charset="0"/>
                <a:ea typeface="+mn-lt"/>
                <a:cs typeface="Arial" panose="020B0604020202020204" pitchFamily="34" charset="0"/>
              </a:rPr>
              <a:t>reduce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emissions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and</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noise</a:t>
            </a:r>
            <a:r>
              <a:rPr lang="lv-LV" sz="1300" dirty="0">
                <a:solidFill>
                  <a:schemeClr val="bg1"/>
                </a:solidFill>
                <a:latin typeface="Arial" panose="020B0604020202020204" pitchFamily="34" charset="0"/>
                <a:ea typeface="+mn-lt"/>
                <a:cs typeface="Arial" panose="020B0604020202020204" pitchFamily="34" charset="0"/>
              </a:rPr>
              <a:t>.</a:t>
            </a:r>
            <a:endParaRPr lang="lv-LV" sz="1300" dirty="0">
              <a:solidFill>
                <a:schemeClr val="bg1"/>
              </a:solidFill>
              <a:latin typeface="Arial" panose="020B0604020202020204" pitchFamily="34" charset="0"/>
              <a:cs typeface="Arial" panose="020B0604020202020204" pitchFamily="34" charset="0"/>
            </a:endParaRPr>
          </a:p>
          <a:p>
            <a:pPr marL="0" indent="0">
              <a:lnSpc>
                <a:spcPct val="100000"/>
              </a:lnSpc>
              <a:buNone/>
            </a:pP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exhaust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system</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typically</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consists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of</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following</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components</a:t>
            </a:r>
            <a:r>
              <a:rPr lang="lv-LV" sz="1300" dirty="0">
                <a:solidFill>
                  <a:schemeClr val="bg1"/>
                </a:solidFill>
                <a:latin typeface="Arial" panose="020B0604020202020204" pitchFamily="34" charset="0"/>
                <a:ea typeface="+mn-lt"/>
                <a:cs typeface="Arial" panose="020B0604020202020204" pitchFamily="34" charset="0"/>
              </a:rPr>
              <a:t>:</a:t>
            </a:r>
            <a:endParaRPr lang="lv-LV" sz="1300" dirty="0">
              <a:solidFill>
                <a:schemeClr val="bg1"/>
              </a:solidFill>
              <a:latin typeface="Arial" panose="020B0604020202020204" pitchFamily="34" charset="0"/>
              <a:cs typeface="Arial" panose="020B0604020202020204" pitchFamily="34" charset="0"/>
            </a:endParaRPr>
          </a:p>
          <a:p>
            <a:pPr>
              <a:lnSpc>
                <a:spcPct val="100000"/>
              </a:lnSpc>
            </a:pPr>
            <a:r>
              <a:rPr lang="lv-LV" sz="1300" dirty="0" err="1">
                <a:solidFill>
                  <a:schemeClr val="bg1"/>
                </a:solidFill>
                <a:latin typeface="Arial" panose="020B0604020202020204" pitchFamily="34" charset="0"/>
                <a:ea typeface="+mn-lt"/>
                <a:cs typeface="Arial" panose="020B0604020202020204" pitchFamily="34" charset="0"/>
              </a:rPr>
              <a:t>Manifold</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manifold</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collects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exhaust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gases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from</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engine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cylinders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and</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directs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them</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into</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exhaust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pipe</a:t>
            </a:r>
            <a:r>
              <a:rPr lang="lv-LV" sz="1300" dirty="0">
                <a:solidFill>
                  <a:schemeClr val="bg1"/>
                </a:solidFill>
                <a:latin typeface="Arial" panose="020B0604020202020204" pitchFamily="34" charset="0"/>
                <a:ea typeface="+mn-lt"/>
                <a:cs typeface="Arial" panose="020B0604020202020204" pitchFamily="34" charset="0"/>
              </a:rPr>
              <a:t>.</a:t>
            </a:r>
            <a:endParaRPr lang="lv-LV" sz="1300" dirty="0">
              <a:solidFill>
                <a:schemeClr val="bg1"/>
              </a:solidFill>
              <a:latin typeface="Arial" panose="020B0604020202020204" pitchFamily="34" charset="0"/>
              <a:cs typeface="Arial" panose="020B0604020202020204" pitchFamily="34" charset="0"/>
            </a:endParaRPr>
          </a:p>
          <a:p>
            <a:pPr>
              <a:lnSpc>
                <a:spcPct val="100000"/>
              </a:lnSpc>
            </a:pPr>
            <a:r>
              <a:rPr lang="lv-LV" sz="1300" dirty="0" err="1">
                <a:solidFill>
                  <a:schemeClr val="bg1"/>
                </a:solidFill>
                <a:latin typeface="Arial" panose="020B0604020202020204" pitchFamily="34" charset="0"/>
                <a:ea typeface="+mn-lt"/>
                <a:cs typeface="Arial" panose="020B0604020202020204" pitchFamily="34" charset="0"/>
              </a:rPr>
              <a:t>Catalytic</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converter</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catalytic</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converter</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converts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harmful</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pollutants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in</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the</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exhaust</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gases</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into</a:t>
            </a:r>
            <a:r>
              <a:rPr lang="lv-LV" sz="1300" dirty="0">
                <a:solidFill>
                  <a:schemeClr val="bg1"/>
                </a:solidFill>
                <a:latin typeface="Arial" panose="020B0604020202020204" pitchFamily="34" charset="0"/>
                <a:ea typeface="+mn-lt"/>
                <a:cs typeface="Arial" panose="020B0604020202020204" pitchFamily="34" charset="0"/>
              </a:rPr>
              <a:t> less </a:t>
            </a:r>
            <a:r>
              <a:rPr lang="lv-LV" sz="1300" dirty="0" err="1">
                <a:solidFill>
                  <a:schemeClr val="bg1"/>
                </a:solidFill>
                <a:latin typeface="Arial" panose="020B0604020202020204" pitchFamily="34" charset="0"/>
                <a:ea typeface="+mn-lt"/>
                <a:cs typeface="Arial" panose="020B0604020202020204" pitchFamily="34" charset="0"/>
              </a:rPr>
              <a:t>harmful</a:t>
            </a:r>
            <a:r>
              <a:rPr lang="lv-LV" sz="1300" dirty="0">
                <a:solidFill>
                  <a:schemeClr val="bg1"/>
                </a:solidFill>
                <a:latin typeface="Arial" panose="020B0604020202020204" pitchFamily="34" charset="0"/>
                <a:ea typeface="+mn-lt"/>
                <a:cs typeface="Arial" panose="020B0604020202020204" pitchFamily="34" charset="0"/>
              </a:rPr>
              <a:t> </a:t>
            </a:r>
            <a:r>
              <a:rPr lang="lv-LV" sz="1300" dirty="0" err="1">
                <a:solidFill>
                  <a:schemeClr val="bg1"/>
                </a:solidFill>
                <a:latin typeface="Arial" panose="020B0604020202020204" pitchFamily="34" charset="0"/>
                <a:ea typeface="+mn-lt"/>
                <a:cs typeface="Arial" panose="020B0604020202020204" pitchFamily="34" charset="0"/>
              </a:rPr>
              <a:t>gases</a:t>
            </a:r>
            <a:r>
              <a:rPr lang="lv-LV" sz="1300" dirty="0">
                <a:solidFill>
                  <a:schemeClr val="bg1"/>
                </a:solidFill>
                <a:latin typeface="Arial" panose="020B0604020202020204" pitchFamily="34" charset="0"/>
                <a:ea typeface="+mn-lt"/>
                <a:cs typeface="Arial" panose="020B0604020202020204" pitchFamily="34" charset="0"/>
              </a:rPr>
              <a:t>.</a:t>
            </a:r>
            <a:endParaRPr lang="lv-LV" sz="1300" dirty="0">
              <a:solidFill>
                <a:schemeClr val="bg1"/>
              </a:solidFill>
              <a:latin typeface="Arial" panose="020B0604020202020204" pitchFamily="34" charset="0"/>
              <a:cs typeface="Arial" panose="020B0604020202020204" pitchFamily="34" charset="0"/>
            </a:endParaRPr>
          </a:p>
        </p:txBody>
      </p:sp>
      <p:pic>
        <p:nvPicPr>
          <p:cNvPr id="3" name="Picture 2" descr="Screenshot 2023-11-02 094308"/>
          <p:cNvPicPr>
            <a:picLocks noChangeAspect="1"/>
          </p:cNvPicPr>
          <p:nvPr/>
        </p:nvPicPr>
        <p:blipFill>
          <a:blip r:embed="rId4"/>
          <a:stretch>
            <a:fillRect/>
          </a:stretch>
        </p:blipFill>
        <p:spPr>
          <a:xfrm>
            <a:off x="3936058" y="4523884"/>
            <a:ext cx="1516380" cy="19583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altLang="en-GB" sz="2800" b="0">
                <a:solidFill>
                  <a:schemeClr val="bg1"/>
                </a:solidFill>
                <a:latin typeface="Consolas" panose="020B0609020204030204"/>
              </a:rPr>
              <a:t>F</a:t>
            </a:r>
            <a:r>
              <a:rPr lang="en-GB" sz="2800" b="0">
                <a:solidFill>
                  <a:schemeClr val="bg1"/>
                </a:solidFill>
                <a:latin typeface="Consolas" panose="020B0609020204030204"/>
              </a:rPr>
              <a:t>uel tank</a:t>
            </a:r>
            <a:endParaRPr lang="lv-LV" sz="2800">
              <a:solidFill>
                <a:schemeClr val="bg1"/>
              </a:solidFill>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988072"/>
          </a:xfrm>
        </p:spPr>
        <p:txBody>
          <a:bodyPr vert="horz" lIns="91440" tIns="45720" rIns="91440" bIns="45720" rtlCol="0" anchor="t">
            <a:normAutofit/>
          </a:bodyPr>
          <a:lstStyle/>
          <a:p>
            <a:pPr marL="0" indent="0">
              <a:lnSpc>
                <a:spcPct val="100000"/>
              </a:lnSpc>
              <a:buNone/>
            </a:pPr>
            <a:r>
              <a:rPr lang="en-GB" sz="1400" dirty="0">
                <a:solidFill>
                  <a:schemeClr val="bg1"/>
                </a:solidFill>
                <a:latin typeface="Arial" panose="020B0604020202020204" pitchFamily="34" charset="0"/>
                <a:cs typeface="Arial" panose="020B0604020202020204" pitchFamily="34" charset="0"/>
              </a:rPr>
              <a:t>A car's fuel tank is a device that stores the fuel used to power a car's internal combustion engine. It is an essential element in cars, as it ensures that fuel is always available for the engine.</a:t>
            </a:r>
          </a:p>
          <a:p>
            <a:pPr marL="0" indent="0">
              <a:lnSpc>
                <a:spcPct val="100000"/>
              </a:lnSpc>
              <a:buNone/>
            </a:pPr>
            <a:r>
              <a:rPr lang="en-GB" sz="1400" dirty="0">
                <a:solidFill>
                  <a:schemeClr val="bg1"/>
                </a:solidFill>
                <a:latin typeface="Arial" panose="020B0604020202020204" pitchFamily="34" charset="0"/>
                <a:cs typeface="Arial" panose="020B0604020202020204" pitchFamily="34" charset="0"/>
              </a:rPr>
              <a:t>The fuel tanks operate using a hermetic seal to prevent fuel leakage. Fuel is poured into the tank through the filler cap. The fuel is then pumped from the tank to the engine through the fuel system.</a:t>
            </a:r>
          </a:p>
        </p:txBody>
      </p:sp>
      <p:pic>
        <p:nvPicPr>
          <p:cNvPr id="4" name="Picture 3" descr="Screenshot 2023-11-02 094305"/>
          <p:cNvPicPr>
            <a:picLocks noChangeAspect="1"/>
          </p:cNvPicPr>
          <p:nvPr/>
        </p:nvPicPr>
        <p:blipFill>
          <a:blip r:embed="rId3"/>
          <a:stretch>
            <a:fillRect/>
          </a:stretch>
        </p:blipFill>
        <p:spPr>
          <a:xfrm>
            <a:off x="3215513" y="4981838"/>
            <a:ext cx="1187450" cy="18002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finaria de petróleo com um céu azul como fundo"/>
          <p:cNvPicPr>
            <a:picLocks noChangeAspect="1"/>
          </p:cNvPicPr>
          <p:nvPr/>
        </p:nvPicPr>
        <p:blipFill rotWithShape="1">
          <a:blip r:embed="rId2"/>
          <a:srcRect l="18851" r="10049"/>
          <a:stretch>
            <a:fillRect/>
          </a:stretch>
        </p:blipFill>
        <p:spPr>
          <a:xfrm>
            <a:off x="3523488" y="10"/>
            <a:ext cx="8668512" cy="6857990"/>
          </a:xfrm>
          <a:prstGeom prst="rect">
            <a:avLst/>
          </a:prstGeom>
        </p:spPr>
      </p:pic>
      <p:sp>
        <p:nvSpPr>
          <p:cNvPr id="10" name="Rectangle 12"/>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Virsraksts 3"/>
          <p:cNvSpPr>
            <a:spLocks noGrp="1"/>
          </p:cNvSpPr>
          <p:nvPr>
            <p:ph type="ctrTitle"/>
          </p:nvPr>
        </p:nvSpPr>
        <p:spPr>
          <a:xfrm>
            <a:off x="477981" y="1122363"/>
            <a:ext cx="4023360" cy="3204134"/>
          </a:xfrm>
        </p:spPr>
        <p:txBody>
          <a:bodyPr anchor="b">
            <a:normAutofit/>
          </a:bodyPr>
          <a:lstStyle/>
          <a:p>
            <a:r>
              <a:rPr lang="lv-LV" sz="4800">
                <a:solidFill>
                  <a:schemeClr val="bg1"/>
                </a:solidFill>
                <a:latin typeface="Arial" panose="020B0604020202020204" pitchFamily="34" charset="0"/>
                <a:cs typeface="Arial" panose="020B0604020202020204" pitchFamily="34" charset="0"/>
              </a:rPr>
              <a:t>E-fuel</a:t>
            </a:r>
          </a:p>
        </p:txBody>
      </p:sp>
      <p:sp>
        <p:nvSpPr>
          <p:cNvPr id="6" name="Apakšvirsraksts 5"/>
          <p:cNvSpPr>
            <a:spLocks noGrp="1"/>
          </p:cNvSpPr>
          <p:nvPr>
            <p:ph type="subTitle" idx="1"/>
          </p:nvPr>
        </p:nvSpPr>
        <p:spPr>
          <a:xfrm>
            <a:off x="477980" y="4684774"/>
            <a:ext cx="6281136" cy="1791400"/>
          </a:xfrm>
        </p:spPr>
        <p:txBody>
          <a:bodyPr vert="horz" lIns="91440" tIns="45720" rIns="91440" bIns="45720" rtlCol="0" anchor="t">
            <a:noAutofit/>
          </a:bodyPr>
          <a:lstStyle/>
          <a:p>
            <a:pPr>
              <a:lnSpc>
                <a:spcPct val="100000"/>
              </a:lnSpc>
            </a:pPr>
            <a:r>
              <a:rPr lang="lv-LV" sz="2000" b="1" dirty="0">
                <a:solidFill>
                  <a:schemeClr val="bg1"/>
                </a:solidFill>
                <a:latin typeface="Arial" panose="020B0604020202020204" pitchFamily="34" charset="0"/>
                <a:ea typeface="+mn-lt"/>
                <a:cs typeface="Arial" panose="020B0604020202020204" pitchFamily="34" charset="0"/>
              </a:rPr>
              <a:t>E-fuel</a:t>
            </a:r>
            <a:r>
              <a:rPr lang="lv-LV" sz="2000" dirty="0">
                <a:solidFill>
                  <a:schemeClr val="bg1"/>
                </a:solidFill>
                <a:latin typeface="Arial" panose="020B0604020202020204" pitchFamily="34" charset="0"/>
                <a:ea typeface="+mn-lt"/>
                <a:cs typeface="Arial" panose="020B0604020202020204" pitchFamily="34" charset="0"/>
              </a:rPr>
              <a:t>, a class of </a:t>
            </a:r>
            <a:r>
              <a:rPr lang="lv-LV" sz="2000" dirty="0">
                <a:solidFill>
                  <a:schemeClr val="bg1"/>
                </a:solidFill>
                <a:latin typeface="Arial" panose="020B0604020202020204" pitchFamily="34" charset="0"/>
                <a:cs typeface="Arial" panose="020B0604020202020204" pitchFamily="34" charset="0"/>
              </a:rPr>
              <a:t>synthetic fuel</a:t>
            </a:r>
            <a:r>
              <a:rPr lang="lv-LV" sz="2000" dirty="0">
                <a:solidFill>
                  <a:schemeClr val="bg1"/>
                </a:solidFill>
                <a:latin typeface="Arial" panose="020B0604020202020204" pitchFamily="34" charset="0"/>
                <a:ea typeface="+mn-lt"/>
                <a:cs typeface="Arial" panose="020B0604020202020204" pitchFamily="34" charset="0"/>
              </a:rPr>
              <a:t>, are a type of drop-in replacement fuel. They are manufactured using captured carbon dioxide or carbon monoxide, together with </a:t>
            </a:r>
            <a:r>
              <a:rPr lang="lv-LV" sz="2000" dirty="0">
                <a:solidFill>
                  <a:schemeClr val="bg1"/>
                </a:solidFill>
                <a:latin typeface="Arial" panose="020B0604020202020204" pitchFamily="34" charset="0"/>
                <a:cs typeface="Arial" panose="020B0604020202020204" pitchFamily="34" charset="0"/>
              </a:rPr>
              <a:t>hydrogen obtained</a:t>
            </a:r>
            <a:r>
              <a:rPr lang="lv-LV" sz="2000" dirty="0">
                <a:solidFill>
                  <a:schemeClr val="bg1"/>
                </a:solidFill>
                <a:latin typeface="Arial" panose="020B0604020202020204" pitchFamily="34" charset="0"/>
                <a:ea typeface="+mn-lt"/>
                <a:cs typeface="Arial" panose="020B0604020202020204" pitchFamily="34" charset="0"/>
              </a:rPr>
              <a:t> from sustainable electricity sources such as wind, solar and nuclear power.</a:t>
            </a:r>
            <a:endParaRPr lang="lv-LV" sz="2000" dirty="0">
              <a:solidFill>
                <a:schemeClr val="bg1"/>
              </a:solidFill>
              <a:latin typeface="Arial" panose="020B0604020202020204" pitchFamily="34" charset="0"/>
              <a:cs typeface="Arial" panose="020B0604020202020204" pitchFamily="34" charset="0"/>
            </a:endParaRPr>
          </a:p>
        </p:txBody>
      </p:sp>
      <p:sp>
        <p:nvSpPr>
          <p:cNvPr id="12" name="Rectangle 14"/>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a:spLocks noGrp="1" noRot="1" noChangeAspect="1" noMove="1" noResize="1" noEditPoints="1" noAdjustHandles="1" noChangeArrowheads="1" noChangeShapeType="1" noTextEdit="1"/>
          </p:cNvSpPr>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00"/>
                                        <p:tgtEl>
                                          <p:spTgt spid="6">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a:spLocks noGrp="1" noRot="1" noChangeAspect="1" noMove="1" noResize="1" noEditPoints="1" noAdjustHandles="1" noChangeArrowheads="1" noChangeShapeType="1" noTextEdit="1"/>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a:spLocks noGrp="1" noRot="1" noChangeAspect="1" noMove="1" noResize="1" noEditPoints="1" noAdjustHandles="1" noChangeArrowheads="1" noChangeShapeType="1" noTextEdit="1"/>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dashboard of a car"/>
          <p:cNvPicPr>
            <a:picLocks noChangeAspect="1"/>
          </p:cNvPicPr>
          <p:nvPr/>
        </p:nvPicPr>
        <p:blipFill rotWithShape="1">
          <a:blip r:embed="rId2"/>
          <a:srcRect t="15730"/>
          <a:stretch>
            <a:fillRect/>
          </a:stretch>
        </p:blipFill>
        <p:spPr>
          <a:xfrm>
            <a:off x="-3047" y="10"/>
            <a:ext cx="12191999" cy="6857990"/>
          </a:xfrm>
          <a:prstGeom prst="rect">
            <a:avLst/>
          </a:prstGeom>
        </p:spPr>
      </p:pic>
      <p:sp>
        <p:nvSpPr>
          <p:cNvPr id="29" name="Rectangle 28"/>
          <p:cNvSpPr>
            <a:spLocks noGrp="1" noRot="1" noChangeAspect="1" noMove="1" noResize="1" noEditPoints="1" noAdjustHandles="1" noChangeArrowheads="1" noChangeShapeType="1" noTextEdit="1"/>
          </p:cNvSpPr>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p:cNvSpPr>
            <a:spLocks noGrp="1"/>
          </p:cNvSpPr>
          <p:nvPr>
            <p:ph type="title"/>
          </p:nvPr>
        </p:nvSpPr>
        <p:spPr>
          <a:xfrm>
            <a:off x="2562577" y="3390429"/>
            <a:ext cx="6671727" cy="602205"/>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b="0" dirty="0">
                <a:solidFill>
                  <a:schemeClr val="bg1"/>
                </a:solidFill>
                <a:latin typeface="Arial" panose="020B0604020202020204" pitchFamily="34" charset="0"/>
                <a:cs typeface="Arial" panose="020B0604020202020204" pitchFamily="34" charset="0"/>
              </a:rPr>
              <a:t>Thank you for </a:t>
            </a:r>
            <a:r>
              <a:rPr lang="en-US" sz="3600" b="0">
                <a:solidFill>
                  <a:schemeClr val="bg1"/>
                </a:solidFill>
                <a:latin typeface="Arial" panose="020B0604020202020204" pitchFamily="34" charset="0"/>
                <a:cs typeface="Arial" panose="020B0604020202020204" pitchFamily="34" charset="0"/>
              </a:rPr>
              <a:t>your attention</a:t>
            </a:r>
            <a:r>
              <a:rPr lang="en-US" sz="3600" b="0">
                <a:solidFill>
                  <a:schemeClr val="bg1"/>
                </a:solidFill>
              </a:rPr>
              <a:t> </a:t>
            </a:r>
            <a:endParaRPr lang="en-US" sz="3600" b="0" dirty="0">
              <a:solidFill>
                <a:schemeClr val="bg1"/>
              </a:solidFill>
            </a:endParaRPr>
          </a:p>
        </p:txBody>
      </p:sp>
      <p:cxnSp>
        <p:nvCxnSpPr>
          <p:cNvPr id="31" name="Straight Connector 30"/>
          <p:cNvCxnSpPr>
            <a:cxnSpLocks noGrp="1" noRot="1" noChangeAspect="1" noMove="1" noResize="1" noEditPoints="1" noAdjustHandles="1" noChangeArrowheads="1" noChangeShapeType="1"/>
          </p:cNvCxnSpPr>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30326" y="317217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Gears of a machine"/>
          <p:cNvPicPr>
            <a:picLocks noChangeAspect="1"/>
          </p:cNvPicPr>
          <p:nvPr/>
        </p:nvPicPr>
        <p:blipFill rotWithShape="1">
          <a:blip r:embed="rId2"/>
          <a:srcRect l="10275" r="13005" b="-5"/>
          <a:stretch>
            <a:fillRect/>
          </a:stretch>
        </p:blipFill>
        <p:spPr>
          <a:xfrm>
            <a:off x="20" y="10"/>
            <a:ext cx="8668492" cy="6857990"/>
          </a:xfrm>
          <a:prstGeom prst="rect">
            <a:avLst/>
          </a:prstGeom>
        </p:spPr>
      </p:pic>
      <p:sp>
        <p:nvSpPr>
          <p:cNvPr id="27" name="Rectangle 26"/>
          <p:cNvSpPr>
            <a:spLocks noGrp="1" noRot="1" noChangeAspect="1" noMove="1" noResize="1" noEditPoints="1" noAdjustHandles="1" noChangeArrowheads="1" noChangeShapeType="1" noTextEdit="1"/>
          </p:cNvSpPr>
          <p:nvPr/>
        </p:nvSpPr>
        <p:spPr>
          <a:xfrm flipH="1">
            <a:off x="2435399" y="0"/>
            <a:ext cx="9756601" cy="6858000"/>
          </a:xfrm>
          <a:prstGeom prst="rect">
            <a:avLst/>
          </a:prstGeom>
          <a:gradFill>
            <a:gsLst>
              <a:gs pos="53000">
                <a:schemeClr val="tx1"/>
              </a:gs>
              <a:gs pos="35000">
                <a:schemeClr val="tx1">
                  <a:alpha val="76000"/>
                </a:schemeClr>
              </a:gs>
              <a:gs pos="19000">
                <a:schemeClr val="tx1">
                  <a:alpha val="40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p:cNvSpPr>
            <a:spLocks noGrp="1"/>
          </p:cNvSpPr>
          <p:nvPr>
            <p:ph type="title"/>
          </p:nvPr>
        </p:nvSpPr>
        <p:spPr>
          <a:xfrm>
            <a:off x="8395868" y="1161288"/>
            <a:ext cx="3438144" cy="1124712"/>
          </a:xfrm>
        </p:spPr>
        <p:txBody>
          <a:bodyPr vert="horz" lIns="91440" tIns="45720" rIns="91440" bIns="45720" rtlCol="0" anchor="b">
            <a:normAutofit/>
          </a:bodyPr>
          <a:lstStyle/>
          <a:p>
            <a:r>
              <a:rPr lang="en-US" sz="2800">
                <a:solidFill>
                  <a:schemeClr val="bg1"/>
                </a:solidFill>
                <a:latin typeface="Arial" panose="020B0604020202020204" pitchFamily="34" charset="0"/>
                <a:cs typeface="Arial" panose="020B0604020202020204" pitchFamily="34" charset="0"/>
              </a:rPr>
              <a:t>The Volvo  </a:t>
            </a:r>
            <a:r>
              <a:rPr lang="lv-LV" altLang="en-US" sz="2800">
                <a:solidFill>
                  <a:schemeClr val="bg1"/>
                </a:solidFill>
                <a:latin typeface="Arial" panose="020B0604020202020204" pitchFamily="34" charset="0"/>
                <a:cs typeface="Arial" panose="020B0604020202020204" pitchFamily="34" charset="0"/>
              </a:rPr>
              <a:t>XC</a:t>
            </a:r>
            <a:r>
              <a:rPr lang="en-US" sz="2800">
                <a:solidFill>
                  <a:schemeClr val="bg1"/>
                </a:solidFill>
                <a:latin typeface="Arial" panose="020B0604020202020204" pitchFamily="34" charset="0"/>
                <a:cs typeface="Arial" panose="020B0604020202020204" pitchFamily="34" charset="0"/>
              </a:rPr>
              <a:t> </a:t>
            </a:r>
            <a:r>
              <a:rPr lang="lv-LV" altLang="en-US" sz="2800">
                <a:solidFill>
                  <a:schemeClr val="bg1"/>
                </a:solidFill>
                <a:latin typeface="Arial" panose="020B0604020202020204" pitchFamily="34" charset="0"/>
                <a:cs typeface="Arial" panose="020B0604020202020204" pitchFamily="34" charset="0"/>
              </a:rPr>
              <a:t>C</a:t>
            </a:r>
            <a:r>
              <a:rPr lang="en-US" sz="2800">
                <a:solidFill>
                  <a:schemeClr val="bg1"/>
                </a:solidFill>
                <a:latin typeface="Arial" panose="020B0604020202020204" pitchFamily="34" charset="0"/>
                <a:cs typeface="Arial" panose="020B0604020202020204" pitchFamily="34" charset="0"/>
              </a:rPr>
              <a:t>oupe </a:t>
            </a:r>
          </a:p>
        </p:txBody>
      </p:sp>
      <p:sp>
        <p:nvSpPr>
          <p:cNvPr id="29" name="Rectangle 28"/>
          <p:cNvSpPr>
            <a:spLocks noGrp="1" noRot="1" noChangeAspect="1" noMove="1" noResize="1" noEditPoints="1" noAdjustHandles="1" noChangeArrowheads="1" noChangeShapeType="1" noTextEdit="1"/>
          </p:cNvSpPr>
          <p:nvPr/>
        </p:nvSpPr>
        <p:spPr>
          <a:xfrm rot="5400000">
            <a:off x="8687333"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a:spLocks noGrp="1" noRot="1" noChangeAspect="1" noMove="1" noResize="1" noEditPoints="1" noAdjustHandles="1" noChangeArrowheads="1" noChangeShapeType="1" noTextEdit="1"/>
          </p:cNvSpPr>
          <p:nvPr/>
        </p:nvSpPr>
        <p:spPr>
          <a:xfrm>
            <a:off x="8453018" y="2443480"/>
            <a:ext cx="3218688"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atura vietturis 5"/>
          <p:cNvSpPr>
            <a:spLocks noGrp="1"/>
          </p:cNvSpPr>
          <p:nvPr>
            <p:ph idx="1"/>
          </p:nvPr>
        </p:nvSpPr>
        <p:spPr>
          <a:xfrm>
            <a:off x="8395868" y="2718054"/>
            <a:ext cx="3438906" cy="3207258"/>
          </a:xfrm>
        </p:spPr>
        <p:txBody>
          <a:bodyPr vert="horz" lIns="91440" tIns="45720" rIns="91440" bIns="45720" rtlCol="0" anchor="t">
            <a:normAutofit/>
          </a:bodyPr>
          <a:lstStyle/>
          <a:p>
            <a:pPr marL="0" indent="0">
              <a:buNone/>
            </a:pPr>
            <a:r>
              <a:rPr lang="en-GB" sz="1700" dirty="0">
                <a:solidFill>
                  <a:schemeClr val="bg1"/>
                </a:solidFill>
                <a:latin typeface="Arial" panose="020B0604020202020204" pitchFamily="34" charset="0"/>
                <a:cs typeface="Arial" panose="020B0604020202020204" pitchFamily="34" charset="0"/>
              </a:rPr>
              <a:t>has a 4-cylinder engine that runs on e-fuel and is also electric, which has solar batteries on the roof that charge the battery. </a:t>
            </a:r>
            <a:endParaRPr lang="lv-LV" sz="1700" dirty="0">
              <a:solidFill>
                <a:schemeClr val="bg1"/>
              </a:solidFill>
              <a:latin typeface="Arial" panose="020B0604020202020204" pitchFamily="34" charset="0"/>
              <a:cs typeface="Arial" panose="020B0604020202020204" pitchFamily="34" charset="0"/>
            </a:endParaRPr>
          </a:p>
          <a:p>
            <a:pPr marL="0" indent="0">
              <a:buNone/>
            </a:pPr>
            <a:r>
              <a:rPr lang="en-GB" sz="1700" dirty="0">
                <a:solidFill>
                  <a:schemeClr val="bg1"/>
                </a:solidFill>
                <a:latin typeface="Arial" panose="020B0604020202020204" pitchFamily="34" charset="0"/>
                <a:cs typeface="Arial" panose="020B0604020202020204" pitchFamily="34" charset="0"/>
              </a:rPr>
              <a:t> It has 4 seats and the </a:t>
            </a:r>
            <a:r>
              <a:rPr lang="en-GB" sz="1700" dirty="0">
                <a:solidFill>
                  <a:srgbClr val="E8EAED"/>
                </a:solidFill>
                <a:latin typeface="Arial" panose="020B0604020202020204" pitchFamily="34" charset="0"/>
                <a:cs typeface="Arial" panose="020B0604020202020204" pitchFamily="34" charset="0"/>
              </a:rPr>
              <a:t>saloon</a:t>
            </a:r>
            <a:r>
              <a:rPr lang="en-GB" sz="1700" dirty="0">
                <a:solidFill>
                  <a:schemeClr val="bg1"/>
                </a:solidFill>
                <a:latin typeface="Arial" panose="020B0604020202020204" pitchFamily="34" charset="0"/>
                <a:cs typeface="Arial" panose="020B0604020202020204" pitchFamily="34" charset="0"/>
              </a:rPr>
              <a:t> is made from carbon </a:t>
            </a:r>
            <a:r>
              <a:rPr lang="en-GB" sz="1700" dirty="0" err="1">
                <a:solidFill>
                  <a:schemeClr val="bg1"/>
                </a:solidFill>
                <a:latin typeface="Arial" panose="020B0604020202020204" pitchFamily="34" charset="0"/>
                <a:cs typeface="Arial" panose="020B0604020202020204" pitchFamily="34" charset="0"/>
              </a:rPr>
              <a:t>fiber</a:t>
            </a:r>
            <a:r>
              <a:rPr lang="en-GB" sz="1700" dirty="0">
                <a:solidFill>
                  <a:schemeClr val="bg1"/>
                </a:solidFill>
                <a:latin typeface="Arial" panose="020B0604020202020204" pitchFamily="34" charset="0"/>
                <a:cs typeface="Arial" panose="020B0604020202020204" pitchFamily="34" charset="0"/>
              </a:rPr>
              <a:t>.</a:t>
            </a:r>
            <a:endParaRPr lang="lv-LV" sz="17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a:spLocks noGrp="1" noRot="1" noChangeAspect="1" noMove="1" noResize="1" noEditPoints="1" noAdjustHandles="1" noChangeArrowheads="1" noChangeShapeType="1" noTextEdit="1"/>
          </p:cNvSpPr>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Satura vietturis 8" descr="Attēls, kurā ir teksts, sauszemes transportlīdzeklis, ritenis, transportlīdzeklis&#10;&#10;Apraksts ģenerēts automātiski"/>
          <p:cNvPicPr>
            <a:picLocks noGrp="1" noChangeAspect="1"/>
          </p:cNvPicPr>
          <p:nvPr>
            <p:ph idx="1"/>
          </p:nvPr>
        </p:nvPicPr>
        <p:blipFill>
          <a:blip r:embed="rId2"/>
          <a:stretch>
            <a:fillRect/>
          </a:stretch>
        </p:blipFill>
        <p:spPr>
          <a:xfrm>
            <a:off x="-78" y="-1159"/>
            <a:ext cx="12195505" cy="686023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3"/>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en-GB" sz="2800" b="0">
                <a:solidFill>
                  <a:schemeClr val="bg1"/>
                </a:solidFill>
                <a:latin typeface="Arial" panose="020B0604020202020204" pitchFamily="34" charset="0"/>
                <a:cs typeface="Arial" panose="020B0604020202020204" pitchFamily="34" charset="0"/>
              </a:rPr>
              <a:t>Thermal </a:t>
            </a:r>
            <a:r>
              <a:rPr lang="lv-LV" altLang="en-GB" sz="2800" b="0">
                <a:solidFill>
                  <a:schemeClr val="bg1"/>
                </a:solidFill>
                <a:latin typeface="Arial" panose="020B0604020202020204" pitchFamily="34" charset="0"/>
                <a:cs typeface="Arial" panose="020B0604020202020204" pitchFamily="34" charset="0"/>
              </a:rPr>
              <a:t>C</a:t>
            </a:r>
            <a:r>
              <a:rPr lang="en-GB" sz="2800" b="0">
                <a:solidFill>
                  <a:schemeClr val="bg1"/>
                </a:solidFill>
                <a:latin typeface="Arial" panose="020B0604020202020204" pitchFamily="34" charset="0"/>
                <a:cs typeface="Arial" panose="020B0604020202020204" pitchFamily="34" charset="0"/>
              </a:rPr>
              <a:t>ooling </a:t>
            </a:r>
            <a:r>
              <a:rPr lang="lv-LV" altLang="en-GB" sz="2800" b="0">
                <a:solidFill>
                  <a:schemeClr val="bg1"/>
                </a:solidFill>
                <a:latin typeface="Arial" panose="020B0604020202020204" pitchFamily="34" charset="0"/>
                <a:cs typeface="Arial" panose="020B0604020202020204" pitchFamily="34" charset="0"/>
              </a:rPr>
              <a:t>S</a:t>
            </a:r>
            <a:r>
              <a:rPr lang="en-GB" sz="2800" b="0">
                <a:solidFill>
                  <a:schemeClr val="bg1"/>
                </a:solidFill>
                <a:latin typeface="Arial" panose="020B0604020202020204" pitchFamily="34" charset="0"/>
                <a:cs typeface="Arial" panose="020B0604020202020204" pitchFamily="34" charset="0"/>
              </a:rPr>
              <a:t>ystem</a:t>
            </a:r>
            <a:endParaRPr lang="lv-LV" sz="280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rmAutofit/>
          </a:bodyPr>
          <a:lstStyle/>
          <a:p>
            <a:pPr marL="0" indent="0">
              <a:buNone/>
            </a:pPr>
            <a:r>
              <a:rPr lang="en-GB" sz="1700" dirty="0">
                <a:solidFill>
                  <a:schemeClr val="bg1"/>
                </a:solidFill>
                <a:latin typeface="Arial" panose="020B0604020202020204" pitchFamily="34" charset="0"/>
                <a:cs typeface="Arial" panose="020B0604020202020204" pitchFamily="34" charset="0"/>
              </a:rPr>
              <a:t>A car's thermal cooling system is a system that removes heat from the engine, electric motor and electric battery using coolant that circulates through the engine, electric motor and electric battery  and radiator.</a:t>
            </a:r>
            <a:endParaRPr lang="lv-LV" sz="1700" dirty="0">
              <a:solidFill>
                <a:schemeClr val="bg1"/>
              </a:solidFill>
              <a:latin typeface="Arial" panose="020B0604020202020204" pitchFamily="34" charset="0"/>
              <a:cs typeface="Arial" panose="020B0604020202020204" pitchFamily="34" charset="0"/>
            </a:endParaRPr>
          </a:p>
        </p:txBody>
      </p:sp>
      <p:pic>
        <p:nvPicPr>
          <p:cNvPr id="4" name="Picture 3" descr="Screenshot 2023-11-02 095534"/>
          <p:cNvPicPr>
            <a:picLocks noChangeAspect="1"/>
          </p:cNvPicPr>
          <p:nvPr/>
        </p:nvPicPr>
        <p:blipFill>
          <a:blip r:embed="rId4"/>
          <a:stretch>
            <a:fillRect/>
          </a:stretch>
        </p:blipFill>
        <p:spPr>
          <a:xfrm>
            <a:off x="837349" y="5004044"/>
            <a:ext cx="1572895" cy="17062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en-GB" sz="2800" b="0">
                <a:solidFill>
                  <a:schemeClr val="bg1"/>
                </a:solidFill>
                <a:latin typeface="Arial" panose="020B0604020202020204" pitchFamily="34" charset="0"/>
                <a:cs typeface="Arial" panose="020B0604020202020204" pitchFamily="34" charset="0"/>
              </a:rPr>
              <a:t>DC/DC </a:t>
            </a:r>
            <a:r>
              <a:rPr lang="lv-LV" altLang="en-GB" sz="2800" b="0">
                <a:solidFill>
                  <a:schemeClr val="bg1"/>
                </a:solidFill>
                <a:latin typeface="Arial" panose="020B0604020202020204" pitchFamily="34" charset="0"/>
                <a:cs typeface="Arial" panose="020B0604020202020204" pitchFamily="34" charset="0"/>
              </a:rPr>
              <a:t>C</a:t>
            </a:r>
            <a:r>
              <a:rPr lang="en-GB" sz="2800" b="0">
                <a:solidFill>
                  <a:schemeClr val="bg1"/>
                </a:solidFill>
                <a:latin typeface="Arial" panose="020B0604020202020204" pitchFamily="34" charset="0"/>
                <a:cs typeface="Arial" panose="020B0604020202020204" pitchFamily="34" charset="0"/>
              </a:rPr>
              <a:t>onverter</a:t>
            </a: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rmAutofit/>
          </a:bodyPr>
          <a:lstStyle/>
          <a:p>
            <a:pPr marL="0" indent="0">
              <a:lnSpc>
                <a:spcPct val="100000"/>
              </a:lnSpc>
              <a:buNone/>
            </a:pPr>
            <a:r>
              <a:rPr lang="en-GB" sz="1700" dirty="0">
                <a:solidFill>
                  <a:schemeClr val="bg1"/>
                </a:solidFill>
                <a:latin typeface="Arial" panose="020B0604020202020204" pitchFamily="34" charset="0"/>
                <a:cs typeface="Arial" panose="020B0604020202020204" pitchFamily="34" charset="0"/>
              </a:rPr>
              <a:t>In a car, a DC/DC converter is used to convert the car's battery voltage (12V) to another voltage needed by the car's systems. For example, a car's electric window motor runs on 12V, while a car's audio system runs on 12V or 24V.</a:t>
            </a:r>
          </a:p>
        </p:txBody>
      </p:sp>
      <p:pic>
        <p:nvPicPr>
          <p:cNvPr id="4" name="Picture 3" descr="Screenshot 2023-11-02 094202"/>
          <p:cNvPicPr>
            <a:picLocks noChangeAspect="1"/>
          </p:cNvPicPr>
          <p:nvPr/>
        </p:nvPicPr>
        <p:blipFill>
          <a:blip r:embed="rId3"/>
          <a:stretch>
            <a:fillRect/>
          </a:stretch>
        </p:blipFill>
        <p:spPr>
          <a:xfrm>
            <a:off x="1450975" y="5020310"/>
            <a:ext cx="2278380" cy="15544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sz="2800" b="0">
                <a:solidFill>
                  <a:schemeClr val="bg1"/>
                </a:solidFill>
                <a:latin typeface="Arial" panose="020B0604020202020204" pitchFamily="34" charset="0"/>
                <a:cs typeface="Arial" panose="020B0604020202020204" pitchFamily="34" charset="0"/>
              </a:rPr>
              <a:t>Battery Auxillary</a:t>
            </a:r>
            <a:endParaRPr lang="lv-LV" sz="2800">
              <a:solidFill>
                <a:schemeClr val="bg1"/>
              </a:solidFill>
              <a:latin typeface="Arial" panose="020B0604020202020204" pitchFamily="34" charset="0"/>
              <a:cs typeface="Arial" panose="020B0604020202020204" pitchFamily="34" charset="0"/>
            </a:endParaRPr>
          </a:p>
          <a:p>
            <a:endParaRPr lang="lv-LV" sz="280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0840" y="2461895"/>
            <a:ext cx="3439160" cy="3395345"/>
          </a:xfrm>
        </p:spPr>
        <p:txBody>
          <a:bodyPr vert="horz" lIns="91440" tIns="45720" rIns="91440" bIns="45720" rtlCol="0" anchor="t">
            <a:noAutofit/>
          </a:bodyPr>
          <a:lstStyle/>
          <a:p>
            <a:pPr marL="0" indent="0">
              <a:lnSpc>
                <a:spcPct val="100000"/>
              </a:lnSpc>
              <a:buNone/>
            </a:pPr>
            <a:r>
              <a:rPr lang="en-GB" sz="1400" dirty="0">
                <a:solidFill>
                  <a:schemeClr val="bg1"/>
                </a:solidFill>
                <a:latin typeface="Arial" panose="020B0604020202020204" pitchFamily="34" charset="0"/>
                <a:cs typeface="Arial" panose="020B0604020202020204" pitchFamily="34" charset="0"/>
              </a:rPr>
              <a:t>C</a:t>
            </a:r>
            <a:r>
              <a:rPr lang="lv-LV" sz="1400" dirty="0">
                <a:solidFill>
                  <a:schemeClr val="bg1"/>
                </a:solidFill>
                <a:latin typeface="Arial" panose="020B0604020202020204" pitchFamily="34" charset="0"/>
                <a:cs typeface="Arial" panose="020B0604020202020204" pitchFamily="34" charset="0"/>
              </a:rPr>
              <a:t>ar's battery backup system is a device that provides additional power to the car's systems when they are not connected to an external power supply. Here are some examples of how battery assist systems can be used in cars: To power GPS and mobile phone while traveling. To power the car's audio system when the car is off. To power appliances such as a refrigerator or air conditioner while camping. To help preserve the car battery when the car is rarely used. An auxiliary car battery is an additional battery that is installed in a car to increase the capacity of the main battery. It can be used for various purposes.</a:t>
            </a:r>
          </a:p>
        </p:txBody>
      </p:sp>
      <p:pic>
        <p:nvPicPr>
          <p:cNvPr id="4" name="Picture 3" descr="Screenshot 2023-11-02 092510"/>
          <p:cNvPicPr>
            <a:picLocks noChangeAspect="1"/>
          </p:cNvPicPr>
          <p:nvPr/>
        </p:nvPicPr>
        <p:blipFill>
          <a:blip r:embed="rId3"/>
          <a:stretch>
            <a:fillRect/>
          </a:stretch>
        </p:blipFill>
        <p:spPr>
          <a:xfrm>
            <a:off x="3810000" y="4153535"/>
            <a:ext cx="2339340" cy="15576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2364" y="1318768"/>
            <a:ext cx="3438144" cy="1124712"/>
          </a:xfrm>
        </p:spPr>
        <p:txBody>
          <a:bodyPr anchor="b">
            <a:normAutofit/>
          </a:bodyPr>
          <a:lstStyle/>
          <a:p>
            <a:r>
              <a:rPr lang="lv-LV" sz="2400" b="0">
                <a:solidFill>
                  <a:schemeClr val="bg1"/>
                </a:solidFill>
                <a:latin typeface="Arial" panose="020B0604020202020204" pitchFamily="34" charset="0"/>
                <a:cs typeface="Arial" panose="020B0604020202020204" pitchFamily="34" charset="0"/>
              </a:rPr>
              <a:t>Internal Combustion Engine (Spark Ignited)</a:t>
            </a:r>
            <a:endParaRPr lang="lv-LV" sz="2400">
              <a:solidFill>
                <a:schemeClr val="bg1"/>
              </a:solidFill>
              <a:latin typeface="Arial" panose="020B0604020202020204" pitchFamily="34" charset="0"/>
              <a:cs typeface="Arial" panose="020B0604020202020204" pitchFamily="34" charset="0"/>
            </a:endParaRPr>
          </a:p>
          <a:p>
            <a:endParaRPr lang="lv-LV" sz="240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Autofit/>
          </a:bodyPr>
          <a:lstStyle/>
          <a:p>
            <a:pPr marL="0" indent="0">
              <a:buNone/>
            </a:pPr>
            <a:r>
              <a:rPr lang="lv-LV" sz="1700" dirty="0">
                <a:solidFill>
                  <a:schemeClr val="bg1"/>
                </a:solidFill>
                <a:latin typeface="Arial" panose="020B0604020202020204" pitchFamily="34" charset="0"/>
                <a:ea typeface="+mn-lt"/>
                <a:cs typeface="Arial" panose="020B0604020202020204" pitchFamily="34" charset="0"/>
              </a:rPr>
              <a:t>A spark ignition engine is an engine in which fuel and air are ignited by a spark. It operates in four strokes: intake, compression, stroke and exhaust.</a:t>
            </a:r>
          </a:p>
        </p:txBody>
      </p:sp>
      <p:pic>
        <p:nvPicPr>
          <p:cNvPr id="4" name="Picture 3" descr="Screenshot 2023-11-02 092935"/>
          <p:cNvPicPr>
            <a:picLocks noChangeAspect="1"/>
          </p:cNvPicPr>
          <p:nvPr/>
        </p:nvPicPr>
        <p:blipFill>
          <a:blip r:embed="rId3"/>
          <a:stretch>
            <a:fillRect/>
          </a:stretch>
        </p:blipFill>
        <p:spPr>
          <a:xfrm>
            <a:off x="1655445" y="4394835"/>
            <a:ext cx="1741805" cy="17608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97788"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a:bodyPr>
          <a:lstStyle/>
          <a:p>
            <a:r>
              <a:rPr lang="lv-LV" sz="2800" b="0">
                <a:solidFill>
                  <a:schemeClr val="bg1"/>
                </a:solidFill>
                <a:latin typeface="Arial" panose="020B0604020202020204" pitchFamily="34" charset="0"/>
                <a:cs typeface="Arial" panose="020B0604020202020204" pitchFamily="34" charset="0"/>
              </a:rPr>
              <a:t>Power Electronic Controler</a:t>
            </a:r>
            <a:endParaRPr lang="lv-LV" sz="2800">
              <a:solidFill>
                <a:schemeClr val="bg1"/>
              </a:solidFill>
              <a:latin typeface="Arial" panose="020B0604020202020204" pitchFamily="34" charset="0"/>
              <a:cs typeface="Arial" panose="020B0604020202020204" pitchFamily="34" charset="0"/>
            </a:endParaRPr>
          </a:p>
          <a:p>
            <a:endParaRPr lang="lv-LV" sz="280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Autofit/>
          </a:bodyPr>
          <a:lstStyle/>
          <a:p>
            <a:pPr marL="0" indent="0">
              <a:buNone/>
            </a:pPr>
            <a:r>
              <a:rPr lang="lv-LV" sz="1700" dirty="0">
                <a:solidFill>
                  <a:schemeClr val="bg1"/>
                </a:solidFill>
                <a:latin typeface="Arial" panose="020B0604020202020204" pitchFamily="34" charset="0"/>
                <a:ea typeface="+mn-lt"/>
                <a:cs typeface="Arial" panose="020B0604020202020204" pitchFamily="34" charset="0"/>
              </a:rPr>
              <a:t>A power electronic regulator is an electronic device that controls the flow of power through an electrical system. It is often used to control motors, generators and other power elements.In cars: to control engine ignition, fuel supply and other systems.</a:t>
            </a:r>
          </a:p>
        </p:txBody>
      </p:sp>
      <p:pic>
        <p:nvPicPr>
          <p:cNvPr id="4" name="Picture 3" descr="Screenshot 2023-11-02 094222"/>
          <p:cNvPicPr>
            <a:picLocks noChangeAspect="1"/>
          </p:cNvPicPr>
          <p:nvPr/>
        </p:nvPicPr>
        <p:blipFill>
          <a:blip r:embed="rId3"/>
          <a:stretch>
            <a:fillRect/>
          </a:stretch>
        </p:blipFill>
        <p:spPr>
          <a:xfrm>
            <a:off x="2238375" y="5102860"/>
            <a:ext cx="2322195" cy="14033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Volvo Concept Estate could spawn a production model - CarWale"/>
          <p:cNvPicPr>
            <a:picLocks noChangeAspect="1"/>
          </p:cNvPicPr>
          <p:nvPr/>
        </p:nvPicPr>
        <p:blipFill rotWithShape="1">
          <a:blip r:embed="rId2"/>
          <a:srcRect r="5189"/>
          <a:stretch>
            <a:fillRect/>
          </a:stretch>
        </p:blipFill>
        <p:spPr>
          <a:xfrm>
            <a:off x="3522468" y="10"/>
            <a:ext cx="866953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p:cNvSpPr>
            <a:spLocks noGrp="1"/>
          </p:cNvSpPr>
          <p:nvPr>
            <p:ph type="title"/>
          </p:nvPr>
        </p:nvSpPr>
        <p:spPr>
          <a:xfrm>
            <a:off x="371094" y="1161288"/>
            <a:ext cx="3438144" cy="1124712"/>
          </a:xfrm>
        </p:spPr>
        <p:txBody>
          <a:bodyPr anchor="b">
            <a:normAutofit fontScale="90000"/>
          </a:bodyPr>
          <a:lstStyle/>
          <a:p>
            <a:br>
              <a:rPr lang="en-US" sz="2400">
                <a:solidFill>
                  <a:schemeClr val="bg1"/>
                </a:solidFill>
              </a:rPr>
            </a:br>
            <a:r>
              <a:rPr lang="lv-LV" altLang="en-US" sz="3110" b="0">
                <a:solidFill>
                  <a:schemeClr val="bg1"/>
                </a:solidFill>
                <a:latin typeface="Arial" panose="020B0604020202020204" pitchFamily="34" charset="0"/>
                <a:cs typeface="Arial" panose="020B0604020202020204" pitchFamily="34" charset="0"/>
              </a:rPr>
              <a:t>O</a:t>
            </a:r>
            <a:r>
              <a:rPr lang="lv-LV" sz="3110" b="0">
                <a:solidFill>
                  <a:schemeClr val="bg1"/>
                </a:solidFill>
                <a:latin typeface="Arial" panose="020B0604020202020204" pitchFamily="34" charset="0"/>
                <a:ea typeface="+mj-lt"/>
                <a:cs typeface="Arial" panose="020B0604020202020204" pitchFamily="34" charset="0"/>
              </a:rPr>
              <a:t>nboard Charger and Transmission </a:t>
            </a:r>
            <a:endParaRPr lang="lv-LV" sz="3110">
              <a:solidFill>
                <a:schemeClr val="bg1"/>
              </a:solidFill>
              <a:latin typeface="Arial" panose="020B0604020202020204" pitchFamily="34" charset="0"/>
              <a:cs typeface="Arial" panose="020B0604020202020204" pitchFamily="34" charset="0"/>
            </a:endParaRPr>
          </a:p>
        </p:txBody>
      </p:sp>
      <p:sp>
        <p:nvSpPr>
          <p:cNvPr id="14" name="Rectangle 13"/>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71094" y="2718054"/>
            <a:ext cx="3438906" cy="3207258"/>
          </a:xfrm>
        </p:spPr>
        <p:txBody>
          <a:bodyPr vert="horz" lIns="91440" tIns="45720" rIns="91440" bIns="45720" rtlCol="0" anchor="t">
            <a:normAutofit/>
          </a:bodyPr>
          <a:lstStyle/>
          <a:p>
            <a:pPr marL="0" indent="0">
              <a:buNone/>
            </a:pPr>
            <a:r>
              <a:rPr lang="en-GB" sz="1700" dirty="0">
                <a:solidFill>
                  <a:schemeClr val="bg1"/>
                </a:solidFill>
                <a:latin typeface="Arial" panose="020B0604020202020204" pitchFamily="34" charset="0"/>
                <a:cs typeface="Arial" panose="020B0604020202020204" pitchFamily="34" charset="0"/>
              </a:rPr>
              <a:t>On-Board Charger: A device that uses current generated by the engine's alternator to charge the battery.
Gearbox: A device that ensures that engine torque is transmitted to the wheels.</a:t>
            </a:r>
            <a:endParaRPr lang="lv-LV" sz="1700" dirty="0">
              <a:solidFill>
                <a:schemeClr val="bg1"/>
              </a:solidFill>
              <a:latin typeface="Arial" panose="020B0604020202020204" pitchFamily="34" charset="0"/>
              <a:cs typeface="Arial" panose="020B0604020202020204" pitchFamily="34" charset="0"/>
            </a:endParaRPr>
          </a:p>
        </p:txBody>
      </p:sp>
      <p:pic>
        <p:nvPicPr>
          <p:cNvPr id="4" name="Picture 3" descr="Screenshot 2023-11-02 094236"/>
          <p:cNvPicPr>
            <a:picLocks noChangeAspect="1"/>
          </p:cNvPicPr>
          <p:nvPr/>
        </p:nvPicPr>
        <p:blipFill>
          <a:blip r:embed="rId3"/>
          <a:stretch>
            <a:fillRect/>
          </a:stretch>
        </p:blipFill>
        <p:spPr>
          <a:xfrm>
            <a:off x="507569" y="5089334"/>
            <a:ext cx="2946400" cy="1671955"/>
          </a:xfrm>
          <a:prstGeom prst="rect">
            <a:avLst/>
          </a:prstGeom>
        </p:spPr>
      </p:pic>
    </p:spTree>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909</Words>
  <Application>Microsoft Office PowerPoint</Application>
  <PresentationFormat>Widescreen</PresentationFormat>
  <Paragraphs>74</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Consolas</vt:lpstr>
      <vt:lpstr>Neue Haas Grotesk Text Pro</vt:lpstr>
      <vt:lpstr>AccentBoxVTI</vt:lpstr>
      <vt:lpstr>Project Volvo xc Coupe </vt:lpstr>
      <vt:lpstr>The Volvo  XC Coupe </vt:lpstr>
      <vt:lpstr>PowerPoint Presentation</vt:lpstr>
      <vt:lpstr>Thermal Cooling System</vt:lpstr>
      <vt:lpstr>DC/DC Converter</vt:lpstr>
      <vt:lpstr>Battery Auxillary </vt:lpstr>
      <vt:lpstr>Internal Combustion Engine (Spark Ignited) </vt:lpstr>
      <vt:lpstr>Power Electronic Controler </vt:lpstr>
      <vt:lpstr> Onboard Charger and Transmission </vt:lpstr>
      <vt:lpstr>Charge Port </vt:lpstr>
      <vt:lpstr>Electric Traction  Motor</vt:lpstr>
      <vt:lpstr>Electric Generator</vt:lpstr>
      <vt:lpstr> Traction battery pack</vt:lpstr>
      <vt:lpstr>Exhaust System</vt:lpstr>
      <vt:lpstr>Fuel tank</vt:lpstr>
      <vt:lpstr>E-fuel</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Liena Adamsone</dc:creator>
  <cp:lastModifiedBy>Жученко Алла Анатольевна</cp:lastModifiedBy>
  <cp:revision>230</cp:revision>
  <dcterms:created xsi:type="dcterms:W3CDTF">2023-09-25T13:53:00Z</dcterms:created>
  <dcterms:modified xsi:type="dcterms:W3CDTF">2023-11-05T12:44:52Z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6F59B829A4AF424DB0FB10078D2170E8_12</vt:lpwstr>
  </property>
  <property fmtid="{D5CDD505-2E9C-101B-9397-08002B2CF9AE}" pid="3" name="KSOProductBuildVer">
    <vt:lpwstr>1033-12.2.0.13266</vt:lpwstr>
  </property>
</Properties>
</file>