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72" r:id="rId5"/>
    <p:sldId id="271" r:id="rId6"/>
    <p:sldId id="258" r:id="rId7"/>
    <p:sldId id="269" r:id="rId8"/>
    <p:sldId id="268" r:id="rId9"/>
    <p:sldId id="267" r:id="rId10"/>
    <p:sldId id="266" r:id="rId11"/>
    <p:sldId id="264" r:id="rId12"/>
    <p:sldId id="259" r:id="rId13"/>
    <p:sldId id="260" r:id="rId14"/>
    <p:sldId id="261"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lv-LV"/>
              <a:t>Rediģēt šablona virsraksta stilu</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5/21/2024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5/21/2024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lv-LV"/>
              <a:t>Rediģēt šablona virsraksta stilu</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5/21/2024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nchor="ct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5/21/2024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lv-LV"/>
              <a:t>Rediģēt šablona virsraksta stilu</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3E5059C3-6A89-4494-99FF-5A4D6FFD50EB}" type="datetimeFigureOut">
              <a:rPr lang="en-US" dirty="0"/>
              <a:t>5/21/2024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lv-LV"/>
              <a:t>Rediģēt šablona virsraksta stilu</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5/21/2024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2609285" y="2851331"/>
            <a:ext cx="3893623" cy="3071434"/>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666635" y="2851331"/>
            <a:ext cx="3899798" cy="3071434"/>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5/21/2024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5/21/2024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5/21/2024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lv-LV"/>
              <a:t>Rediģēt šablona virsraksta stilu</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37D525BB-DA17-4BA0-B3C8-3AC3ABC827E6}" type="datetimeFigureOut">
              <a:rPr lang="en-US" dirty="0"/>
              <a:t>5/21/2024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B16C4C9A-3960-41CF-A4E9-2A8FB932454B}" type="datetimeFigureOut">
              <a:rPr lang="en-US" dirty="0"/>
              <a:t>5/21/2024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lv-LV"/>
              <a:t>Rediģēt šablona virsraksta stilu</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5/21/2024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akeiriperu.blogspot.com/2015_06_01_archive.html"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7D12760-0446-436A-B1D0-B4C13947327F}"/>
              </a:ext>
            </a:extLst>
          </p:cNvPr>
          <p:cNvSpPr>
            <a:spLocks noGrp="1"/>
          </p:cNvSpPr>
          <p:nvPr>
            <p:ph type="ctrTitle"/>
          </p:nvPr>
        </p:nvSpPr>
        <p:spPr/>
        <p:txBody>
          <a:bodyPr/>
          <a:lstStyle/>
          <a:p>
            <a:r>
              <a:rPr lang="lv-LV" dirty="0"/>
              <a:t>CAR OF THE FUTURE</a:t>
            </a:r>
          </a:p>
        </p:txBody>
      </p:sp>
      <p:sp>
        <p:nvSpPr>
          <p:cNvPr id="3" name="Apakšvirsraksts 2">
            <a:extLst>
              <a:ext uri="{FF2B5EF4-FFF2-40B4-BE49-F238E27FC236}">
                <a16:creationId xmlns:a16="http://schemas.microsoft.com/office/drawing/2014/main" id="{7C06A6D5-08A2-4C0A-BDD3-780BBA3DF8B6}"/>
              </a:ext>
            </a:extLst>
          </p:cNvPr>
          <p:cNvSpPr>
            <a:spLocks noGrp="1"/>
          </p:cNvSpPr>
          <p:nvPr>
            <p:ph type="subTitle" idx="1"/>
          </p:nvPr>
        </p:nvSpPr>
        <p:spPr>
          <a:xfrm>
            <a:off x="2772274" y="4216303"/>
            <a:ext cx="5357600" cy="1906591"/>
          </a:xfrm>
        </p:spPr>
        <p:txBody>
          <a:bodyPr/>
          <a:lstStyle/>
          <a:p>
            <a:pPr>
              <a:lnSpc>
                <a:spcPct val="100000"/>
              </a:lnSpc>
            </a:pPr>
            <a:r>
              <a:rPr lang="lv-LV" dirty="0"/>
              <a:t>Jekabs Somanskis,</a:t>
            </a:r>
            <a:r>
              <a:rPr lang="en-GB" dirty="0"/>
              <a:t> AV-1</a:t>
            </a:r>
            <a:r>
              <a:rPr lang="lv-LV" dirty="0"/>
              <a:t> </a:t>
            </a:r>
            <a:endParaRPr lang="en-GB" dirty="0"/>
          </a:p>
          <a:p>
            <a:pPr>
              <a:lnSpc>
                <a:spcPct val="100000"/>
              </a:lnSpc>
            </a:pPr>
            <a:r>
              <a:rPr lang="lv-LV" dirty="0"/>
              <a:t>Sandis Švaiko</a:t>
            </a:r>
            <a:r>
              <a:rPr lang="en-GB"/>
              <a:t>, </a:t>
            </a:r>
            <a:r>
              <a:rPr lang="lv-LV"/>
              <a:t>AV-1</a:t>
            </a:r>
            <a:endParaRPr lang="lv-LV" dirty="0"/>
          </a:p>
        </p:txBody>
      </p:sp>
      <p:pic>
        <p:nvPicPr>
          <p:cNvPr id="5" name="Attēls 4">
            <a:extLst>
              <a:ext uri="{FF2B5EF4-FFF2-40B4-BE49-F238E27FC236}">
                <a16:creationId xmlns:a16="http://schemas.microsoft.com/office/drawing/2014/main" id="{DC82E2E2-178E-4A26-B0F5-17B8830EA7BA}"/>
              </a:ext>
            </a:extLst>
          </p:cNvPr>
          <p:cNvPicPr>
            <a:picLocks noChangeAspect="1"/>
          </p:cNvPicPr>
          <p:nvPr/>
        </p:nvPicPr>
        <p:blipFill>
          <a:blip r:embed="rId2"/>
          <a:stretch>
            <a:fillRect/>
          </a:stretch>
        </p:blipFill>
        <p:spPr>
          <a:xfrm>
            <a:off x="1594075" y="576242"/>
            <a:ext cx="3437867" cy="2127201"/>
          </a:xfrm>
          <a:prstGeom prst="rect">
            <a:avLst/>
          </a:prstGeom>
        </p:spPr>
      </p:pic>
      <p:grpSp>
        <p:nvGrpSpPr>
          <p:cNvPr id="6" name="Skupina 5">
            <a:extLst>
              <a:ext uri="{FF2B5EF4-FFF2-40B4-BE49-F238E27FC236}">
                <a16:creationId xmlns:a16="http://schemas.microsoft.com/office/drawing/2014/main" id="{489C0D03-38C2-477F-B06C-74B98D56B706}"/>
              </a:ext>
            </a:extLst>
          </p:cNvPr>
          <p:cNvGrpSpPr/>
          <p:nvPr/>
        </p:nvGrpSpPr>
        <p:grpSpPr>
          <a:xfrm>
            <a:off x="5370841" y="303127"/>
            <a:ext cx="3208992" cy="863958"/>
            <a:chOff x="1633596" y="972987"/>
            <a:chExt cx="3208992" cy="863958"/>
          </a:xfrm>
          <a:solidFill>
            <a:schemeClr val="tx1"/>
          </a:solidFill>
        </p:grpSpPr>
        <p:sp>
          <p:nvSpPr>
            <p:cNvPr id="7" name="Obdélník 6">
              <a:extLst>
                <a:ext uri="{FF2B5EF4-FFF2-40B4-BE49-F238E27FC236}">
                  <a16:creationId xmlns:a16="http://schemas.microsoft.com/office/drawing/2014/main" id="{158239B1-F9E9-41E4-88AE-E61D8E4E1FCF}"/>
                </a:ext>
              </a:extLst>
            </p:cNvPr>
            <p:cNvSpPr/>
            <p:nvPr/>
          </p:nvSpPr>
          <p:spPr>
            <a:xfrm>
              <a:off x="1633596" y="972987"/>
              <a:ext cx="3208992" cy="8639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B67C8930-3A9D-4E4C-BCF3-5193B448E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486" y="1061473"/>
              <a:ext cx="3079102" cy="686986"/>
            </a:xfrm>
            <a:prstGeom prst="rect">
              <a:avLst/>
            </a:prstGeom>
            <a:grpFill/>
          </p:spPr>
        </p:pic>
      </p:grpSp>
    </p:spTree>
    <p:extLst>
      <p:ext uri="{BB962C8B-B14F-4D97-AF65-F5344CB8AC3E}">
        <p14:creationId xmlns:p14="http://schemas.microsoft.com/office/powerpoint/2010/main" val="373697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2588328" y="583561"/>
            <a:ext cx="8113844" cy="1077229"/>
          </a:xfrm>
        </p:spPr>
        <p:txBody>
          <a:bodyPr>
            <a:noAutofit/>
          </a:bodyPr>
          <a:lstStyle/>
          <a:p>
            <a:r>
              <a:rPr lang="lv-LV" sz="6000" dirty="0" err="1"/>
              <a:t>Gearbox</a:t>
            </a: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812613"/>
            <a:ext cx="4465983" cy="2835966"/>
          </a:xfrm>
          <a:prstGeom prst="rect">
            <a:avLst/>
          </a:prstGeom>
        </p:spPr>
      </p:pic>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cxnSp>
        <p:nvCxnSpPr>
          <p:cNvPr id="73" name="Taisns savienotājs 72">
            <a:extLst>
              <a:ext uri="{FF2B5EF4-FFF2-40B4-BE49-F238E27FC236}">
                <a16:creationId xmlns:a16="http://schemas.microsoft.com/office/drawing/2014/main" id="{2503E640-07F8-4EF4-B2B2-54E880F5FA8B}"/>
              </a:ext>
            </a:extLst>
          </p:cNvPr>
          <p:cNvCxnSpPr>
            <a:cxnSpLocks/>
          </p:cNvCxnSpPr>
          <p:nvPr/>
        </p:nvCxnSpPr>
        <p:spPr>
          <a:xfrm flipV="1">
            <a:off x="8083826" y="2704633"/>
            <a:ext cx="84641" cy="2344445"/>
          </a:xfrm>
          <a:prstGeom prst="line">
            <a:avLst/>
          </a:prstGeom>
        </p:spPr>
        <p:style>
          <a:lnRef idx="1">
            <a:schemeClr val="dk1"/>
          </a:lnRef>
          <a:fillRef idx="0">
            <a:schemeClr val="dk1"/>
          </a:fillRef>
          <a:effectRef idx="0">
            <a:schemeClr val="dk1"/>
          </a:effectRef>
          <a:fontRef idx="minor">
            <a:schemeClr val="tx1"/>
          </a:fontRef>
        </p:style>
      </p:cxnSp>
      <p:cxnSp>
        <p:nvCxnSpPr>
          <p:cNvPr id="79" name="Taisns savienotājs 78">
            <a:extLst>
              <a:ext uri="{FF2B5EF4-FFF2-40B4-BE49-F238E27FC236}">
                <a16:creationId xmlns:a16="http://schemas.microsoft.com/office/drawing/2014/main" id="{E5F3B235-4A9F-4391-82E0-0418507D993F}"/>
              </a:ext>
            </a:extLst>
          </p:cNvPr>
          <p:cNvCxnSpPr/>
          <p:nvPr/>
        </p:nvCxnSpPr>
        <p:spPr>
          <a:xfrm flipH="1">
            <a:off x="9314521" y="5352302"/>
            <a:ext cx="454087" cy="1234035"/>
          </a:xfrm>
          <a:prstGeom prst="line">
            <a:avLst/>
          </a:prstGeom>
        </p:spPr>
        <p:style>
          <a:lnRef idx="1">
            <a:schemeClr val="dk1"/>
          </a:lnRef>
          <a:fillRef idx="0">
            <a:schemeClr val="dk1"/>
          </a:fillRef>
          <a:effectRef idx="0">
            <a:schemeClr val="dk1"/>
          </a:effectRef>
          <a:fontRef idx="minor">
            <a:schemeClr val="tx1"/>
          </a:fontRef>
        </p:style>
      </p:cxnSp>
      <p:sp>
        <p:nvSpPr>
          <p:cNvPr id="4" name="Satura vietturis 3">
            <a:extLst>
              <a:ext uri="{FF2B5EF4-FFF2-40B4-BE49-F238E27FC236}">
                <a16:creationId xmlns:a16="http://schemas.microsoft.com/office/drawing/2014/main" id="{44C5F86B-DD6D-4079-9B42-BF5389E57130}"/>
              </a:ext>
            </a:extLst>
          </p:cNvPr>
          <p:cNvSpPr>
            <a:spLocks noGrp="1"/>
          </p:cNvSpPr>
          <p:nvPr>
            <p:ph idx="1"/>
          </p:nvPr>
        </p:nvSpPr>
        <p:spPr>
          <a:xfrm>
            <a:off x="1242250" y="1660790"/>
            <a:ext cx="5284445" cy="4690543"/>
          </a:xfrm>
        </p:spPr>
        <p:txBody>
          <a:bodyPr>
            <a:normAutofit/>
          </a:bodyPr>
          <a:lstStyle/>
          <a:p>
            <a:r>
              <a:rPr lang="en-GB" dirty="0">
                <a:solidFill>
                  <a:srgbClr val="E3E3E3"/>
                </a:solidFill>
              </a:rPr>
              <a:t>T</a:t>
            </a:r>
            <a:r>
              <a:rPr lang="en-GB" b="0" i="0" dirty="0">
                <a:solidFill>
                  <a:srgbClr val="E3E3E3"/>
                </a:solidFill>
                <a:effectLst/>
              </a:rPr>
              <a:t>he</a:t>
            </a:r>
            <a:r>
              <a:rPr lang="en-US" b="0" i="0" dirty="0">
                <a:solidFill>
                  <a:srgbClr val="E3E3E3"/>
                </a:solidFill>
                <a:effectLst/>
              </a:rPr>
              <a:t> gearbox is a device that changes the speed and torque of the wheels to help the car go faster, slower, or climb hills </a:t>
            </a:r>
          </a:p>
          <a:p>
            <a:r>
              <a:rPr lang="en-US" b="0" i="0" dirty="0">
                <a:solidFill>
                  <a:srgbClr val="E3E3E3"/>
                </a:solidFill>
                <a:effectLst/>
              </a:rPr>
              <a:t>It does this by using a set of gears with different ratios</a:t>
            </a:r>
          </a:p>
          <a:p>
            <a:r>
              <a:rPr lang="en-US" b="0" i="0" dirty="0">
                <a:solidFill>
                  <a:srgbClr val="E3E3E3"/>
                </a:solidFill>
                <a:effectLst/>
              </a:rPr>
              <a:t>The gearbox is located between the engine and the wheels, and it is connected to the engine by a clutch</a:t>
            </a:r>
            <a:endParaRPr lang="lv-LV" dirty="0"/>
          </a:p>
        </p:txBody>
      </p:sp>
      <p:pic>
        <p:nvPicPr>
          <p:cNvPr id="28" name="Attēls 27">
            <a:extLst>
              <a:ext uri="{FF2B5EF4-FFF2-40B4-BE49-F238E27FC236}">
                <a16:creationId xmlns:a16="http://schemas.microsoft.com/office/drawing/2014/main" id="{72CA7E47-A2B6-448D-856A-7FB5D2885215}"/>
              </a:ext>
            </a:extLst>
          </p:cNvPr>
          <p:cNvPicPr>
            <a:picLocks noChangeAspect="1"/>
          </p:cNvPicPr>
          <p:nvPr/>
        </p:nvPicPr>
        <p:blipFill rotWithShape="1">
          <a:blip r:embed="rId4"/>
          <a:srcRect l="18855" t="22190" r="14726" b="25606"/>
          <a:stretch/>
        </p:blipFill>
        <p:spPr>
          <a:xfrm>
            <a:off x="7198415" y="1185710"/>
            <a:ext cx="2151110" cy="1690763"/>
          </a:xfrm>
          <a:prstGeom prst="rect">
            <a:avLst/>
          </a:prstGeom>
        </p:spPr>
      </p:pic>
    </p:spTree>
    <p:extLst>
      <p:ext uri="{BB962C8B-B14F-4D97-AF65-F5344CB8AC3E}">
        <p14:creationId xmlns:p14="http://schemas.microsoft.com/office/powerpoint/2010/main" val="131518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434" t="18487" r="1305" b="19320"/>
          <a:stretch/>
        </p:blipFill>
        <p:spPr>
          <a:xfrm>
            <a:off x="6573079" y="3737113"/>
            <a:ext cx="4492488" cy="2911466"/>
          </a:xfrm>
          <a:prstGeom prst="rect">
            <a:avLst/>
          </a:prstGeom>
        </p:spPr>
      </p:pic>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6641881" y="5330742"/>
            <a:ext cx="1088059" cy="982304"/>
          </a:xfrm>
          <a:prstGeom prst="rect">
            <a:avLst/>
          </a:prstGeom>
        </p:spPr>
      </p:pic>
      <p:cxnSp>
        <p:nvCxnSpPr>
          <p:cNvPr id="51" name="Taisns savienotājs 50">
            <a:extLst>
              <a:ext uri="{FF2B5EF4-FFF2-40B4-BE49-F238E27FC236}">
                <a16:creationId xmlns:a16="http://schemas.microsoft.com/office/drawing/2014/main" id="{3B986F42-AAE2-4EB4-9300-4960CF3BD8DD}"/>
              </a:ext>
            </a:extLst>
          </p:cNvPr>
          <p:cNvCxnSpPr>
            <a:cxnSpLocks/>
          </p:cNvCxnSpPr>
          <p:nvPr/>
        </p:nvCxnSpPr>
        <p:spPr>
          <a:xfrm flipV="1">
            <a:off x="7063250" y="3003845"/>
            <a:ext cx="1060333" cy="2495807"/>
          </a:xfrm>
          <a:prstGeom prst="line">
            <a:avLst/>
          </a:prstGeom>
        </p:spPr>
        <p:style>
          <a:lnRef idx="1">
            <a:schemeClr val="dk1"/>
          </a:lnRef>
          <a:fillRef idx="0">
            <a:schemeClr val="dk1"/>
          </a:fillRef>
          <a:effectRef idx="0">
            <a:schemeClr val="dk1"/>
          </a:effectRef>
          <a:fontRef idx="minor">
            <a:schemeClr val="tx1"/>
          </a:fontRef>
        </p:style>
      </p:cxnSp>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cxnSp>
        <p:nvCxnSpPr>
          <p:cNvPr id="79" name="Taisns savienotājs 78">
            <a:extLst>
              <a:ext uri="{FF2B5EF4-FFF2-40B4-BE49-F238E27FC236}">
                <a16:creationId xmlns:a16="http://schemas.microsoft.com/office/drawing/2014/main" id="{E5F3B235-4A9F-4391-82E0-0418507D993F}"/>
              </a:ext>
            </a:extLst>
          </p:cNvPr>
          <p:cNvCxnSpPr/>
          <p:nvPr/>
        </p:nvCxnSpPr>
        <p:spPr>
          <a:xfrm flipH="1">
            <a:off x="9314521" y="5352302"/>
            <a:ext cx="454087" cy="1234035"/>
          </a:xfrm>
          <a:prstGeom prst="line">
            <a:avLst/>
          </a:prstGeom>
        </p:spPr>
        <p:style>
          <a:lnRef idx="1">
            <a:schemeClr val="dk1"/>
          </a:lnRef>
          <a:fillRef idx="0">
            <a:schemeClr val="dk1"/>
          </a:fillRef>
          <a:effectRef idx="0">
            <a:schemeClr val="dk1"/>
          </a:effectRef>
          <a:fontRef idx="minor">
            <a:schemeClr val="tx1"/>
          </a:fontRef>
        </p:style>
      </p:cxnSp>
      <p:sp>
        <p:nvSpPr>
          <p:cNvPr id="32" name="Virsraksts 1">
            <a:extLst>
              <a:ext uri="{FF2B5EF4-FFF2-40B4-BE49-F238E27FC236}">
                <a16:creationId xmlns:a16="http://schemas.microsoft.com/office/drawing/2014/main" id="{A94393EF-D1EF-4281-82FC-5269DE8C4053}"/>
              </a:ext>
            </a:extLst>
          </p:cNvPr>
          <p:cNvSpPr txBox="1">
            <a:spLocks/>
          </p:cNvSpPr>
          <p:nvPr/>
        </p:nvSpPr>
        <p:spPr>
          <a:xfrm>
            <a:off x="-757130" y="612350"/>
            <a:ext cx="8113844" cy="1077229"/>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lv-LV" sz="6000" dirty="0"/>
              <a:t>Electric </a:t>
            </a:r>
            <a:r>
              <a:rPr lang="en-GB" sz="6000" dirty="0"/>
              <a:t>M</a:t>
            </a:r>
            <a:r>
              <a:rPr lang="lv-LV" sz="6000" dirty="0"/>
              <a:t>otor</a:t>
            </a:r>
          </a:p>
        </p:txBody>
      </p:sp>
      <p:pic>
        <p:nvPicPr>
          <p:cNvPr id="33" name="Attēls 32">
            <a:extLst>
              <a:ext uri="{FF2B5EF4-FFF2-40B4-BE49-F238E27FC236}">
                <a16:creationId xmlns:a16="http://schemas.microsoft.com/office/drawing/2014/main" id="{84BC1238-DA8D-4287-BC9B-9024122A936D}"/>
              </a:ext>
            </a:extLst>
          </p:cNvPr>
          <p:cNvPicPr>
            <a:picLocks noChangeAspect="1"/>
          </p:cNvPicPr>
          <p:nvPr/>
        </p:nvPicPr>
        <p:blipFill rotWithShape="1">
          <a:blip r:embed="rId3"/>
          <a:srcRect l="9914" t="7806" r="9259" b="8798"/>
          <a:stretch/>
        </p:blipFill>
        <p:spPr>
          <a:xfrm>
            <a:off x="7562677" y="987504"/>
            <a:ext cx="2233421" cy="2016341"/>
          </a:xfrm>
          <a:prstGeom prst="rect">
            <a:avLst/>
          </a:prstGeom>
        </p:spPr>
      </p:pic>
      <p:sp>
        <p:nvSpPr>
          <p:cNvPr id="13" name="Satura vietturis 12">
            <a:extLst>
              <a:ext uri="{FF2B5EF4-FFF2-40B4-BE49-F238E27FC236}">
                <a16:creationId xmlns:a16="http://schemas.microsoft.com/office/drawing/2014/main" id="{BC2E7799-1BB0-4AB9-AC6C-78A03534EBB5}"/>
              </a:ext>
            </a:extLst>
          </p:cNvPr>
          <p:cNvSpPr>
            <a:spLocks noGrp="1"/>
          </p:cNvSpPr>
          <p:nvPr>
            <p:ph idx="1"/>
          </p:nvPr>
        </p:nvSpPr>
        <p:spPr>
          <a:xfrm>
            <a:off x="1198841" y="1332914"/>
            <a:ext cx="5304428" cy="3997828"/>
          </a:xfrm>
        </p:spPr>
        <p:txBody>
          <a:bodyPr>
            <a:normAutofit/>
          </a:bodyPr>
          <a:lstStyle/>
          <a:p>
            <a:r>
              <a:rPr lang="en-US" b="0" i="0" dirty="0">
                <a:solidFill>
                  <a:srgbClr val="E3E3E3"/>
                </a:solidFill>
                <a:effectLst/>
              </a:rPr>
              <a:t>An electric motor is a device that converts electrical energy into mechanical energy </a:t>
            </a:r>
          </a:p>
          <a:p>
            <a:r>
              <a:rPr lang="en-US" b="0" i="0" dirty="0">
                <a:solidFill>
                  <a:srgbClr val="E3E3E3"/>
                </a:solidFill>
                <a:effectLst/>
              </a:rPr>
              <a:t>This means that it can use electricity to make things move</a:t>
            </a:r>
          </a:p>
          <a:p>
            <a:r>
              <a:rPr lang="en-US" b="0" i="0" dirty="0">
                <a:solidFill>
                  <a:srgbClr val="E3E3E3"/>
                </a:solidFill>
                <a:effectLst/>
              </a:rPr>
              <a:t>Electric motors are found in all sorts of things, from cars and appliances to toys and robots</a:t>
            </a:r>
            <a:endParaRPr lang="lv-LV" dirty="0"/>
          </a:p>
        </p:txBody>
      </p:sp>
    </p:spTree>
    <p:extLst>
      <p:ext uri="{BB962C8B-B14F-4D97-AF65-F5344CB8AC3E}">
        <p14:creationId xmlns:p14="http://schemas.microsoft.com/office/powerpoint/2010/main" val="122561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a vietturis 5">
            <a:extLst>
              <a:ext uri="{FF2B5EF4-FFF2-40B4-BE49-F238E27FC236}">
                <a16:creationId xmlns:a16="http://schemas.microsoft.com/office/drawing/2014/main" id="{5927CDB1-3354-4098-95F0-962023EEA98F}"/>
              </a:ext>
            </a:extLst>
          </p:cNvPr>
          <p:cNvPicPr>
            <a:picLocks noGrp="1" noChangeAspect="1"/>
          </p:cNvPicPr>
          <p:nvPr>
            <p:ph type="pic" idx="1"/>
          </p:nvPr>
        </p:nvPicPr>
        <p:blipFill rotWithShape="1">
          <a:blip r:embed="rId2"/>
          <a:srcRect l="1156" r="11363"/>
          <a:stretch/>
        </p:blipFill>
        <p:spPr>
          <a:xfrm>
            <a:off x="6188211" y="1282452"/>
            <a:ext cx="5096865" cy="5193760"/>
          </a:xfrm>
        </p:spPr>
      </p:pic>
      <p:sp>
        <p:nvSpPr>
          <p:cNvPr id="3" name="Virsraksts 2">
            <a:extLst>
              <a:ext uri="{FF2B5EF4-FFF2-40B4-BE49-F238E27FC236}">
                <a16:creationId xmlns:a16="http://schemas.microsoft.com/office/drawing/2014/main" id="{1A4ED620-1A25-486A-90B2-7454C7D0C3DE}"/>
              </a:ext>
            </a:extLst>
          </p:cNvPr>
          <p:cNvSpPr>
            <a:spLocks noGrp="1"/>
          </p:cNvSpPr>
          <p:nvPr>
            <p:ph type="title"/>
          </p:nvPr>
        </p:nvSpPr>
        <p:spPr>
          <a:xfrm>
            <a:off x="1971210" y="831878"/>
            <a:ext cx="3970986" cy="1900473"/>
          </a:xfrm>
        </p:spPr>
        <p:txBody>
          <a:bodyPr>
            <a:normAutofit/>
          </a:bodyPr>
          <a:lstStyle/>
          <a:p>
            <a:r>
              <a:rPr lang="lv-LV" sz="4000" dirty="0"/>
              <a:t>THE PLACEMENT OF BATTERIES</a:t>
            </a:r>
          </a:p>
        </p:txBody>
      </p:sp>
      <p:sp>
        <p:nvSpPr>
          <p:cNvPr id="4" name="Teksta vietturis 3">
            <a:extLst>
              <a:ext uri="{FF2B5EF4-FFF2-40B4-BE49-F238E27FC236}">
                <a16:creationId xmlns:a16="http://schemas.microsoft.com/office/drawing/2014/main" id="{C3992648-81A9-4559-A0C0-ECFB65859E8D}"/>
              </a:ext>
            </a:extLst>
          </p:cNvPr>
          <p:cNvSpPr>
            <a:spLocks noGrp="1"/>
          </p:cNvSpPr>
          <p:nvPr>
            <p:ph type="body" sz="half" idx="2"/>
          </p:nvPr>
        </p:nvSpPr>
        <p:spPr>
          <a:xfrm>
            <a:off x="1970322" y="3182928"/>
            <a:ext cx="3971874" cy="2843194"/>
          </a:xfrm>
        </p:spPr>
        <p:txBody>
          <a:bodyPr>
            <a:noAutofit/>
          </a:bodyPr>
          <a:lstStyle/>
          <a:p>
            <a:pPr marL="342900" indent="-342900">
              <a:buFont typeface="Wingdings" panose="05000000000000000000" pitchFamily="2" charset="2"/>
              <a:buChar char="§"/>
            </a:pPr>
            <a:r>
              <a:rPr lang="lv-LV" dirty="0"/>
              <a:t>The places where we could place the batteries of the cars could vary</a:t>
            </a:r>
            <a:endParaRPr lang="en-GB" dirty="0"/>
          </a:p>
          <a:p>
            <a:pPr marL="342900" indent="-342900">
              <a:buFont typeface="Wingdings" panose="05000000000000000000" pitchFamily="2" charset="2"/>
              <a:buChar char="§"/>
            </a:pPr>
            <a:r>
              <a:rPr lang="lv-LV" dirty="0"/>
              <a:t>For example if there is enough free space in the trunk or engine compartment, then it can be placed there</a:t>
            </a:r>
          </a:p>
        </p:txBody>
      </p:sp>
    </p:spTree>
    <p:extLst>
      <p:ext uri="{BB962C8B-B14F-4D97-AF65-F5344CB8AC3E}">
        <p14:creationId xmlns:p14="http://schemas.microsoft.com/office/powerpoint/2010/main" val="68569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988113-A719-48FA-AE6E-CCA971E7B188}"/>
              </a:ext>
            </a:extLst>
          </p:cNvPr>
          <p:cNvSpPr>
            <a:spLocks noGrp="1"/>
          </p:cNvSpPr>
          <p:nvPr>
            <p:ph type="title"/>
          </p:nvPr>
        </p:nvSpPr>
        <p:spPr>
          <a:xfrm>
            <a:off x="1815708" y="808056"/>
            <a:ext cx="7950984" cy="1081705"/>
          </a:xfrm>
        </p:spPr>
        <p:txBody>
          <a:bodyPr>
            <a:normAutofit/>
          </a:bodyPr>
          <a:lstStyle/>
          <a:p>
            <a:r>
              <a:rPr lang="lv-LV" sz="4400" dirty="0"/>
              <a:t>REAL </a:t>
            </a:r>
            <a:r>
              <a:rPr lang="en-GB" sz="4400" dirty="0"/>
              <a:t> </a:t>
            </a:r>
            <a:r>
              <a:rPr lang="lv-LV" sz="4400" dirty="0"/>
              <a:t>LIFE </a:t>
            </a:r>
            <a:r>
              <a:rPr lang="en-GB" sz="4400" dirty="0"/>
              <a:t> </a:t>
            </a:r>
            <a:r>
              <a:rPr lang="lv-LV" sz="4400" dirty="0"/>
              <a:t>EXAMPLES</a:t>
            </a:r>
          </a:p>
        </p:txBody>
      </p:sp>
      <p:sp>
        <p:nvSpPr>
          <p:cNvPr id="3" name="Satura vietturis 2">
            <a:extLst>
              <a:ext uri="{FF2B5EF4-FFF2-40B4-BE49-F238E27FC236}">
                <a16:creationId xmlns:a16="http://schemas.microsoft.com/office/drawing/2014/main" id="{0C579A9E-6A30-4872-B0A2-B526FD12A889}"/>
              </a:ext>
            </a:extLst>
          </p:cNvPr>
          <p:cNvSpPr>
            <a:spLocks noGrp="1"/>
          </p:cNvSpPr>
          <p:nvPr>
            <p:ph sz="half" idx="1"/>
          </p:nvPr>
        </p:nvSpPr>
        <p:spPr>
          <a:xfrm>
            <a:off x="2204040" y="2052114"/>
            <a:ext cx="3891960" cy="3997828"/>
          </a:xfrm>
        </p:spPr>
        <p:txBody>
          <a:bodyPr/>
          <a:lstStyle/>
          <a:p>
            <a:r>
              <a:rPr lang="lv-LV" dirty="0"/>
              <a:t>There are some companies who offer this type of a conversion already</a:t>
            </a:r>
          </a:p>
          <a:p>
            <a:r>
              <a:rPr lang="lv-LV" dirty="0"/>
              <a:t>Our own price of the conversion would vary depending on the costumers options and vision for the car</a:t>
            </a:r>
          </a:p>
          <a:p>
            <a:r>
              <a:rPr lang="lv-LV" dirty="0"/>
              <a:t>The base price would start from 10</a:t>
            </a:r>
            <a:r>
              <a:rPr lang="en-GB" dirty="0"/>
              <a:t>,</a:t>
            </a:r>
            <a:r>
              <a:rPr lang="lv-LV" dirty="0"/>
              <a:t>000 euros</a:t>
            </a:r>
          </a:p>
        </p:txBody>
      </p:sp>
      <p:pic>
        <p:nvPicPr>
          <p:cNvPr id="6" name="Satura vietturis 5">
            <a:extLst>
              <a:ext uri="{FF2B5EF4-FFF2-40B4-BE49-F238E27FC236}">
                <a16:creationId xmlns:a16="http://schemas.microsoft.com/office/drawing/2014/main" id="{C11A078D-00AA-4B0E-8368-65011C63A653}"/>
              </a:ext>
            </a:extLst>
          </p:cNvPr>
          <p:cNvPicPr>
            <a:picLocks noGrp="1" noChangeAspect="1"/>
          </p:cNvPicPr>
          <p:nvPr>
            <p:ph sz="half" idx="2"/>
          </p:nvPr>
        </p:nvPicPr>
        <p:blipFill>
          <a:blip r:embed="rId2"/>
          <a:stretch>
            <a:fillRect/>
          </a:stretch>
        </p:blipFill>
        <p:spPr>
          <a:xfrm>
            <a:off x="6096000" y="2168057"/>
            <a:ext cx="4810539" cy="3096791"/>
          </a:xfrm>
        </p:spPr>
      </p:pic>
      <p:sp>
        <p:nvSpPr>
          <p:cNvPr id="7" name="TextBox 6">
            <a:extLst>
              <a:ext uri="{FF2B5EF4-FFF2-40B4-BE49-F238E27FC236}">
                <a16:creationId xmlns:a16="http://schemas.microsoft.com/office/drawing/2014/main" id="{6EB87BCD-58C0-44B1-B312-AEF4BFBEE3E3}"/>
              </a:ext>
            </a:extLst>
          </p:cNvPr>
          <p:cNvSpPr txBox="1"/>
          <p:nvPr/>
        </p:nvSpPr>
        <p:spPr>
          <a:xfrm>
            <a:off x="6732104" y="5671930"/>
            <a:ext cx="3034588" cy="646331"/>
          </a:xfrm>
          <a:prstGeom prst="rect">
            <a:avLst/>
          </a:prstGeom>
          <a:noFill/>
        </p:spPr>
        <p:txBody>
          <a:bodyPr wrap="square" rtlCol="0">
            <a:spAutoFit/>
          </a:bodyPr>
          <a:lstStyle/>
          <a:p>
            <a:r>
              <a:rPr lang="lv-LV" dirty="0"/>
              <a:t>This an old Jaguar which has been converted to EV</a:t>
            </a:r>
          </a:p>
        </p:txBody>
      </p:sp>
    </p:spTree>
    <p:extLst>
      <p:ext uri="{BB962C8B-B14F-4D97-AF65-F5344CB8AC3E}">
        <p14:creationId xmlns:p14="http://schemas.microsoft.com/office/powerpoint/2010/main" val="1535803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34D36A3-0A62-4F2F-B647-BDB7F9695B40}"/>
              </a:ext>
            </a:extLst>
          </p:cNvPr>
          <p:cNvSpPr>
            <a:spLocks noGrp="1"/>
          </p:cNvSpPr>
          <p:nvPr>
            <p:ph type="title"/>
          </p:nvPr>
        </p:nvSpPr>
        <p:spPr>
          <a:xfrm>
            <a:off x="2399773" y="649030"/>
            <a:ext cx="7958331" cy="1297068"/>
          </a:xfrm>
        </p:spPr>
        <p:txBody>
          <a:bodyPr>
            <a:noAutofit/>
          </a:bodyPr>
          <a:lstStyle/>
          <a:p>
            <a:r>
              <a:rPr lang="lv-LV" sz="4500" dirty="0"/>
              <a:t>BENEFITS OF OWNING</a:t>
            </a:r>
            <a:br>
              <a:rPr lang="en-GB" sz="4500" dirty="0"/>
            </a:br>
            <a:r>
              <a:rPr lang="lv-LV" sz="4500" dirty="0"/>
              <a:t> </a:t>
            </a:r>
            <a:r>
              <a:rPr lang="en-GB" sz="4500" dirty="0"/>
              <a:t>AN</a:t>
            </a:r>
            <a:r>
              <a:rPr lang="lv-LV" sz="4500" dirty="0"/>
              <a:t> EV</a:t>
            </a:r>
            <a:r>
              <a:rPr lang="en-GB" sz="4500" dirty="0"/>
              <a:t> </a:t>
            </a:r>
            <a:r>
              <a:rPr lang="lv-LV" sz="4500" dirty="0"/>
              <a:t>IN LATVIA</a:t>
            </a:r>
          </a:p>
        </p:txBody>
      </p:sp>
      <p:sp>
        <p:nvSpPr>
          <p:cNvPr id="3" name="Satura vietturis 2">
            <a:extLst>
              <a:ext uri="{FF2B5EF4-FFF2-40B4-BE49-F238E27FC236}">
                <a16:creationId xmlns:a16="http://schemas.microsoft.com/office/drawing/2014/main" id="{DF53970B-418B-43B0-8ADE-C302F966A901}"/>
              </a:ext>
            </a:extLst>
          </p:cNvPr>
          <p:cNvSpPr>
            <a:spLocks noGrp="1"/>
          </p:cNvSpPr>
          <p:nvPr>
            <p:ph idx="1"/>
          </p:nvPr>
        </p:nvSpPr>
        <p:spPr>
          <a:xfrm>
            <a:off x="2399773" y="1946098"/>
            <a:ext cx="7796540" cy="3997828"/>
          </a:xfrm>
        </p:spPr>
        <p:txBody>
          <a:bodyPr/>
          <a:lstStyle/>
          <a:p>
            <a:r>
              <a:rPr lang="lv-LV" dirty="0"/>
              <a:t>The main benefit of owning an electric car in </a:t>
            </a:r>
            <a:r>
              <a:rPr lang="en-GB" dirty="0"/>
              <a:t>L</a:t>
            </a:r>
            <a:r>
              <a:rPr lang="lv-LV" dirty="0"/>
              <a:t>atvia is that you do</a:t>
            </a:r>
            <a:r>
              <a:rPr lang="en-GB" dirty="0"/>
              <a:t> not</a:t>
            </a:r>
            <a:r>
              <a:rPr lang="lv-LV" dirty="0"/>
              <a:t> have to pay the car</a:t>
            </a:r>
            <a:r>
              <a:rPr lang="en-GB" dirty="0"/>
              <a:t> </a:t>
            </a:r>
            <a:r>
              <a:rPr lang="lv-LV" dirty="0"/>
              <a:t>road tax</a:t>
            </a:r>
          </a:p>
          <a:p>
            <a:r>
              <a:rPr lang="lv-LV" dirty="0" err="1"/>
              <a:t>You</a:t>
            </a:r>
            <a:r>
              <a:rPr lang="lv-LV" dirty="0"/>
              <a:t> </a:t>
            </a:r>
            <a:r>
              <a:rPr lang="lv-LV" dirty="0" err="1"/>
              <a:t>can</a:t>
            </a:r>
            <a:r>
              <a:rPr lang="lv-LV" dirty="0"/>
              <a:t> </a:t>
            </a:r>
            <a:r>
              <a:rPr lang="lv-LV" dirty="0" err="1"/>
              <a:t>drive</a:t>
            </a:r>
            <a:r>
              <a:rPr lang="lv-LV" dirty="0"/>
              <a:t> </a:t>
            </a:r>
            <a:r>
              <a:rPr lang="lv-LV" dirty="0" err="1"/>
              <a:t>on</a:t>
            </a:r>
            <a:r>
              <a:rPr lang="lv-LV" dirty="0"/>
              <a:t> </a:t>
            </a:r>
            <a:r>
              <a:rPr lang="lv-LV" dirty="0" err="1"/>
              <a:t>bus</a:t>
            </a:r>
            <a:r>
              <a:rPr lang="lv-LV" dirty="0"/>
              <a:t> </a:t>
            </a:r>
            <a:r>
              <a:rPr lang="lv-LV" dirty="0" err="1"/>
              <a:t>lanes</a:t>
            </a:r>
            <a:endParaRPr lang="lv-LV" dirty="0"/>
          </a:p>
          <a:p>
            <a:r>
              <a:rPr lang="lv-LV" dirty="0"/>
              <a:t>Zero emissions</a:t>
            </a:r>
          </a:p>
          <a:p>
            <a:r>
              <a:rPr lang="lv-LV" dirty="0"/>
              <a:t>Free parking in big cities like Riga and Liepaja</a:t>
            </a:r>
          </a:p>
          <a:p>
            <a:r>
              <a:rPr lang="lv-LV" dirty="0"/>
              <a:t>Electric cars are really quiet</a:t>
            </a:r>
          </a:p>
          <a:p>
            <a:endParaRPr lang="lv-LV" dirty="0"/>
          </a:p>
          <a:p>
            <a:endParaRPr lang="lv-LV" dirty="0"/>
          </a:p>
        </p:txBody>
      </p:sp>
    </p:spTree>
    <p:extLst>
      <p:ext uri="{BB962C8B-B14F-4D97-AF65-F5344CB8AC3E}">
        <p14:creationId xmlns:p14="http://schemas.microsoft.com/office/powerpoint/2010/main" val="2267485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6EE8AC7-C060-4895-AFC9-9FA2A5D27019}"/>
              </a:ext>
            </a:extLst>
          </p:cNvPr>
          <p:cNvSpPr>
            <a:spLocks noGrp="1"/>
          </p:cNvSpPr>
          <p:nvPr>
            <p:ph type="title"/>
          </p:nvPr>
        </p:nvSpPr>
        <p:spPr>
          <a:xfrm>
            <a:off x="1987021" y="2981739"/>
            <a:ext cx="7956560" cy="2703443"/>
          </a:xfrm>
        </p:spPr>
        <p:txBody>
          <a:bodyPr>
            <a:normAutofit/>
          </a:bodyPr>
          <a:lstStyle/>
          <a:p>
            <a:r>
              <a:rPr lang="lv-LV" sz="5000" dirty="0"/>
              <a:t>THANK YOU FOR YOUR ATTENTION!</a:t>
            </a:r>
          </a:p>
        </p:txBody>
      </p:sp>
      <p:pic>
        <p:nvPicPr>
          <p:cNvPr id="5" name="Attēls 4">
            <a:extLst>
              <a:ext uri="{FF2B5EF4-FFF2-40B4-BE49-F238E27FC236}">
                <a16:creationId xmlns:a16="http://schemas.microsoft.com/office/drawing/2014/main" id="{52F44D65-3BAD-4A79-90E7-DE81DE3B81F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95137" y="3816626"/>
            <a:ext cx="2611576" cy="2272748"/>
          </a:xfrm>
          <a:prstGeom prst="rect">
            <a:avLst/>
          </a:prstGeom>
        </p:spPr>
      </p:pic>
    </p:spTree>
    <p:extLst>
      <p:ext uri="{BB962C8B-B14F-4D97-AF65-F5344CB8AC3E}">
        <p14:creationId xmlns:p14="http://schemas.microsoft.com/office/powerpoint/2010/main" val="173534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7BE167B-1184-436A-8CC5-CA54C72189E3}"/>
              </a:ext>
            </a:extLst>
          </p:cNvPr>
          <p:cNvSpPr>
            <a:spLocks noGrp="1"/>
          </p:cNvSpPr>
          <p:nvPr>
            <p:ph type="title"/>
          </p:nvPr>
        </p:nvSpPr>
        <p:spPr>
          <a:xfrm>
            <a:off x="0" y="662283"/>
            <a:ext cx="7958331" cy="1077229"/>
          </a:xfrm>
        </p:spPr>
        <p:txBody>
          <a:bodyPr>
            <a:noAutofit/>
          </a:bodyPr>
          <a:lstStyle/>
          <a:p>
            <a:r>
              <a:rPr lang="lv-LV" sz="6000" dirty="0"/>
              <a:t>THE IDEA</a:t>
            </a:r>
          </a:p>
        </p:txBody>
      </p:sp>
      <p:sp>
        <p:nvSpPr>
          <p:cNvPr id="3" name="Satura vietturis 2">
            <a:extLst>
              <a:ext uri="{FF2B5EF4-FFF2-40B4-BE49-F238E27FC236}">
                <a16:creationId xmlns:a16="http://schemas.microsoft.com/office/drawing/2014/main" id="{7565A3DB-3CCC-4FE6-8708-A235D79A390E}"/>
              </a:ext>
            </a:extLst>
          </p:cNvPr>
          <p:cNvSpPr>
            <a:spLocks noGrp="1"/>
          </p:cNvSpPr>
          <p:nvPr>
            <p:ph idx="1"/>
          </p:nvPr>
        </p:nvSpPr>
        <p:spPr/>
        <p:txBody>
          <a:bodyPr>
            <a:normAutofit/>
          </a:bodyPr>
          <a:lstStyle/>
          <a:p>
            <a:r>
              <a:rPr lang="lv-LV" dirty="0"/>
              <a:t>The idea is to take a classic car and convert it to </a:t>
            </a:r>
            <a:r>
              <a:rPr lang="en-GB" dirty="0"/>
              <a:t>an </a:t>
            </a:r>
            <a:r>
              <a:rPr lang="lv-LV" dirty="0"/>
              <a:t>electric vehicle (EV)</a:t>
            </a:r>
          </a:p>
          <a:p>
            <a:r>
              <a:rPr lang="lv-LV" dirty="0"/>
              <a:t>We </a:t>
            </a:r>
            <a:r>
              <a:rPr lang="en-GB" dirty="0"/>
              <a:t>have </a:t>
            </a:r>
            <a:r>
              <a:rPr lang="lv-LV" dirty="0"/>
              <a:t>chose</a:t>
            </a:r>
            <a:r>
              <a:rPr lang="en-GB" dirty="0"/>
              <a:t>n</a:t>
            </a:r>
            <a:r>
              <a:rPr lang="lv-LV" dirty="0"/>
              <a:t> this idea because it is proven to be succesful and people who own classic cars are intrested in this</a:t>
            </a:r>
          </a:p>
          <a:p>
            <a:r>
              <a:rPr lang="lv-LV" dirty="0"/>
              <a:t>In real life there are already driving examples of these classic cars which have been converted to </a:t>
            </a:r>
            <a:r>
              <a:rPr lang="en-GB" dirty="0"/>
              <a:t>an </a:t>
            </a:r>
            <a:r>
              <a:rPr lang="lv-LV" dirty="0"/>
              <a:t>EV</a:t>
            </a:r>
          </a:p>
        </p:txBody>
      </p:sp>
    </p:spTree>
    <p:extLst>
      <p:ext uri="{BB962C8B-B14F-4D97-AF65-F5344CB8AC3E}">
        <p14:creationId xmlns:p14="http://schemas.microsoft.com/office/powerpoint/2010/main" val="358281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1669773" y="209421"/>
            <a:ext cx="8113844" cy="1077229"/>
          </a:xfrm>
        </p:spPr>
        <p:txBody>
          <a:bodyPr>
            <a:noAutofit/>
          </a:bodyPr>
          <a:lstStyle/>
          <a:p>
            <a:r>
              <a:rPr lang="lv-LV" sz="4000" dirty="0"/>
              <a:t>SOME COMPONENTS OF OUR ELECTRIC CLASSIC CAR</a:t>
            </a:r>
          </a:p>
        </p:txBody>
      </p:sp>
      <p:pic>
        <p:nvPicPr>
          <p:cNvPr id="5" name="Satura vietturis 4">
            <a:extLst>
              <a:ext uri="{FF2B5EF4-FFF2-40B4-BE49-F238E27FC236}">
                <a16:creationId xmlns:a16="http://schemas.microsoft.com/office/drawing/2014/main" id="{B95BA268-2EFF-4CE6-978C-EE0F4E62A6E7}"/>
              </a:ext>
            </a:extLst>
          </p:cNvPr>
          <p:cNvPicPr>
            <a:picLocks noGrp="1" noChangeAspect="1"/>
          </p:cNvPicPr>
          <p:nvPr>
            <p:ph idx="1"/>
          </p:nvPr>
        </p:nvPicPr>
        <p:blipFill rotWithShape="1">
          <a:blip r:embed="rId2"/>
          <a:srcRect l="23813" t="15286" r="12223" b="16419"/>
          <a:stretch/>
        </p:blipFill>
        <p:spPr>
          <a:xfrm>
            <a:off x="1141442" y="1417983"/>
            <a:ext cx="2781201" cy="1670342"/>
          </a:xfrm>
        </p:spPr>
      </p:pic>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3"/>
          <a:srcRect l="1014" t="20100" r="1305" b="19320"/>
          <a:stretch/>
        </p:blipFill>
        <p:spPr>
          <a:xfrm>
            <a:off x="6599583" y="3812613"/>
            <a:ext cx="4465983" cy="2835966"/>
          </a:xfrm>
          <a:prstGeom prst="rect">
            <a:avLst/>
          </a:prstGeom>
        </p:spPr>
      </p:pic>
      <p:cxnSp>
        <p:nvCxnSpPr>
          <p:cNvPr id="42" name="Taisns savienotājs 41">
            <a:extLst>
              <a:ext uri="{FF2B5EF4-FFF2-40B4-BE49-F238E27FC236}">
                <a16:creationId xmlns:a16="http://schemas.microsoft.com/office/drawing/2014/main" id="{11B7A087-2D15-43CD-ABAA-85D12D793CCB}"/>
              </a:ext>
            </a:extLst>
          </p:cNvPr>
          <p:cNvCxnSpPr>
            <a:cxnSpLocks/>
          </p:cNvCxnSpPr>
          <p:nvPr/>
        </p:nvCxnSpPr>
        <p:spPr>
          <a:xfrm flipH="1" flipV="1">
            <a:off x="7050157" y="3088325"/>
            <a:ext cx="1782417" cy="1960753"/>
          </a:xfrm>
          <a:prstGeom prst="line">
            <a:avLst/>
          </a:prstGeom>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9324C665-2528-4B72-8409-980AF13F3CD9}"/>
              </a:ext>
            </a:extLst>
          </p:cNvPr>
          <p:cNvSpPr txBox="1"/>
          <p:nvPr/>
        </p:nvSpPr>
        <p:spPr>
          <a:xfrm>
            <a:off x="6109253" y="2713547"/>
            <a:ext cx="1431235" cy="369332"/>
          </a:xfrm>
          <a:prstGeom prst="rect">
            <a:avLst/>
          </a:prstGeom>
          <a:noFill/>
        </p:spPr>
        <p:txBody>
          <a:bodyPr wrap="square" rtlCol="0">
            <a:spAutoFit/>
          </a:bodyPr>
          <a:lstStyle/>
          <a:p>
            <a:r>
              <a:rPr lang="lv-LV" dirty="0" err="1"/>
              <a:t>Driveshaft</a:t>
            </a:r>
            <a:endParaRPr lang="lv-LV" dirty="0"/>
          </a:p>
        </p:txBody>
      </p:sp>
      <p:cxnSp>
        <p:nvCxnSpPr>
          <p:cNvPr id="46" name="Taisns savienotājs 45">
            <a:extLst>
              <a:ext uri="{FF2B5EF4-FFF2-40B4-BE49-F238E27FC236}">
                <a16:creationId xmlns:a16="http://schemas.microsoft.com/office/drawing/2014/main" id="{01EE8909-E355-4383-BBE6-99A854772172}"/>
              </a:ext>
            </a:extLst>
          </p:cNvPr>
          <p:cNvCxnSpPr/>
          <p:nvPr/>
        </p:nvCxnSpPr>
        <p:spPr>
          <a:xfrm flipV="1">
            <a:off x="10124661" y="2491409"/>
            <a:ext cx="344556" cy="1683026"/>
          </a:xfrm>
          <a:prstGeom prst="line">
            <a:avLst/>
          </a:prstGeom>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8B5D2D1B-5B95-40D5-B854-09153C350B47}"/>
              </a:ext>
            </a:extLst>
          </p:cNvPr>
          <p:cNvSpPr txBox="1"/>
          <p:nvPr/>
        </p:nvSpPr>
        <p:spPr>
          <a:xfrm>
            <a:off x="9621478" y="2192932"/>
            <a:ext cx="1623391" cy="369332"/>
          </a:xfrm>
          <a:prstGeom prst="rect">
            <a:avLst/>
          </a:prstGeom>
          <a:noFill/>
        </p:spPr>
        <p:txBody>
          <a:bodyPr wrap="square" rtlCol="0">
            <a:spAutoFit/>
          </a:bodyPr>
          <a:lstStyle/>
          <a:p>
            <a:r>
              <a:rPr lang="lv-LV" dirty="0" err="1"/>
              <a:t>Diferencial</a:t>
            </a:r>
            <a:endParaRPr lang="lv-LV" dirty="0"/>
          </a:p>
        </p:txBody>
      </p:sp>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4"/>
          <a:srcRect l="9914" t="7806" r="9259" b="8798"/>
          <a:stretch/>
        </p:blipFill>
        <p:spPr>
          <a:xfrm>
            <a:off x="7268817" y="5230596"/>
            <a:ext cx="815009" cy="735793"/>
          </a:xfrm>
          <a:prstGeom prst="rect">
            <a:avLst/>
          </a:prstGeom>
        </p:spPr>
      </p:pic>
      <p:cxnSp>
        <p:nvCxnSpPr>
          <p:cNvPr id="51" name="Taisns savienotājs 50">
            <a:extLst>
              <a:ext uri="{FF2B5EF4-FFF2-40B4-BE49-F238E27FC236}">
                <a16:creationId xmlns:a16="http://schemas.microsoft.com/office/drawing/2014/main" id="{3B986F42-AAE2-4EB4-9300-4960CF3BD8DD}"/>
              </a:ext>
            </a:extLst>
          </p:cNvPr>
          <p:cNvCxnSpPr>
            <a:cxnSpLocks/>
            <a:stCxn id="49" idx="1"/>
          </p:cNvCxnSpPr>
          <p:nvPr/>
        </p:nvCxnSpPr>
        <p:spPr>
          <a:xfrm flipH="1" flipV="1">
            <a:off x="4694583" y="5328956"/>
            <a:ext cx="2574234" cy="269537"/>
          </a:xfrm>
          <a:prstGeom prst="line">
            <a:avLst/>
          </a:prstGeom>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63B8641-AB11-4912-B600-83C4CCEBFE26}"/>
              </a:ext>
            </a:extLst>
          </p:cNvPr>
          <p:cNvSpPr txBox="1"/>
          <p:nvPr/>
        </p:nvSpPr>
        <p:spPr>
          <a:xfrm>
            <a:off x="3156892" y="5138125"/>
            <a:ext cx="1895061" cy="369332"/>
          </a:xfrm>
          <a:prstGeom prst="rect">
            <a:avLst/>
          </a:prstGeom>
          <a:noFill/>
        </p:spPr>
        <p:txBody>
          <a:bodyPr wrap="square" rtlCol="0">
            <a:spAutoFit/>
          </a:bodyPr>
          <a:lstStyle/>
          <a:p>
            <a:r>
              <a:rPr lang="lv-LV" dirty="0"/>
              <a:t>Electric motor</a:t>
            </a:r>
          </a:p>
        </p:txBody>
      </p:sp>
      <p:cxnSp>
        <p:nvCxnSpPr>
          <p:cNvPr id="54" name="Taisns savienotājs 53">
            <a:extLst>
              <a:ext uri="{FF2B5EF4-FFF2-40B4-BE49-F238E27FC236}">
                <a16:creationId xmlns:a16="http://schemas.microsoft.com/office/drawing/2014/main" id="{62D4C2BF-C24C-48E9-9DBB-FB30881DCBDD}"/>
              </a:ext>
            </a:extLst>
          </p:cNvPr>
          <p:cNvCxnSpPr>
            <a:cxnSpLocks/>
          </p:cNvCxnSpPr>
          <p:nvPr/>
        </p:nvCxnSpPr>
        <p:spPr>
          <a:xfrm flipH="1" flipV="1">
            <a:off x="5051953" y="4421760"/>
            <a:ext cx="2052090" cy="787787"/>
          </a:xfrm>
          <a:prstGeom prst="line">
            <a:avLst/>
          </a:prstGeom>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F7FBFCC9-2AEA-4FB4-BB89-19E61C47A9E0}"/>
              </a:ext>
            </a:extLst>
          </p:cNvPr>
          <p:cNvSpPr txBox="1"/>
          <p:nvPr/>
        </p:nvSpPr>
        <p:spPr>
          <a:xfrm>
            <a:off x="2950364" y="4225270"/>
            <a:ext cx="2146853" cy="369332"/>
          </a:xfrm>
          <a:prstGeom prst="rect">
            <a:avLst/>
          </a:prstGeom>
          <a:noFill/>
        </p:spPr>
        <p:txBody>
          <a:bodyPr wrap="square" rtlCol="0">
            <a:spAutoFit/>
          </a:bodyPr>
          <a:lstStyle/>
          <a:p>
            <a:r>
              <a:rPr lang="lv-LV" dirty="0" err="1"/>
              <a:t>Wheels</a:t>
            </a:r>
            <a:r>
              <a:rPr lang="lv-LV" dirty="0"/>
              <a:t> </a:t>
            </a:r>
            <a:r>
              <a:rPr lang="lv-LV" dirty="0" err="1"/>
              <a:t>and</a:t>
            </a:r>
            <a:r>
              <a:rPr lang="lv-LV" dirty="0"/>
              <a:t> </a:t>
            </a:r>
            <a:r>
              <a:rPr lang="lv-LV" dirty="0" err="1"/>
              <a:t>brakes</a:t>
            </a:r>
            <a:endParaRPr lang="lv-LV" dirty="0"/>
          </a:p>
        </p:txBody>
      </p:sp>
      <p:cxnSp>
        <p:nvCxnSpPr>
          <p:cNvPr id="57" name="Taisns savienotājs 56">
            <a:extLst>
              <a:ext uri="{FF2B5EF4-FFF2-40B4-BE49-F238E27FC236}">
                <a16:creationId xmlns:a16="http://schemas.microsoft.com/office/drawing/2014/main" id="{91828C4A-0B42-4FA3-BBDE-994A1BA68C50}"/>
              </a:ext>
            </a:extLst>
          </p:cNvPr>
          <p:cNvCxnSpPr/>
          <p:nvPr/>
        </p:nvCxnSpPr>
        <p:spPr>
          <a:xfrm flipH="1" flipV="1">
            <a:off x="7315200" y="2238490"/>
            <a:ext cx="2468417" cy="2077400"/>
          </a:xfrm>
          <a:prstGeom prst="line">
            <a:avLst/>
          </a:prstGeom>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A17E6B43-6DB8-4033-B612-15D3A300F6C3}"/>
              </a:ext>
            </a:extLst>
          </p:cNvPr>
          <p:cNvSpPr txBox="1"/>
          <p:nvPr/>
        </p:nvSpPr>
        <p:spPr>
          <a:xfrm>
            <a:off x="6734542" y="1956502"/>
            <a:ext cx="1534817" cy="369332"/>
          </a:xfrm>
          <a:prstGeom prst="rect">
            <a:avLst/>
          </a:prstGeom>
          <a:noFill/>
        </p:spPr>
        <p:txBody>
          <a:bodyPr wrap="square" rtlCol="0">
            <a:spAutoFit/>
          </a:bodyPr>
          <a:lstStyle/>
          <a:p>
            <a:r>
              <a:rPr lang="lv-LV" dirty="0" err="1"/>
              <a:t>Axle</a:t>
            </a:r>
            <a:endParaRPr lang="lv-LV" dirty="0"/>
          </a:p>
        </p:txBody>
      </p:sp>
      <p:cxnSp>
        <p:nvCxnSpPr>
          <p:cNvPr id="61" name="Taisns savienotājs 60">
            <a:extLst>
              <a:ext uri="{FF2B5EF4-FFF2-40B4-BE49-F238E27FC236}">
                <a16:creationId xmlns:a16="http://schemas.microsoft.com/office/drawing/2014/main" id="{AD6B9BDE-3152-4F86-9AD5-2F1B9DF80D2D}"/>
              </a:ext>
            </a:extLst>
          </p:cNvPr>
          <p:cNvCxnSpPr>
            <a:cxnSpLocks/>
          </p:cNvCxnSpPr>
          <p:nvPr/>
        </p:nvCxnSpPr>
        <p:spPr>
          <a:xfrm flipH="1" flipV="1">
            <a:off x="5141844" y="3627948"/>
            <a:ext cx="2173356" cy="1421130"/>
          </a:xfrm>
          <a:prstGeom prst="line">
            <a:avLst/>
          </a:prstGeom>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CD3B121F-3A92-422E-B602-010F81148627}"/>
              </a:ext>
            </a:extLst>
          </p:cNvPr>
          <p:cNvSpPr txBox="1"/>
          <p:nvPr/>
        </p:nvSpPr>
        <p:spPr>
          <a:xfrm>
            <a:off x="3200840" y="3416757"/>
            <a:ext cx="2411895" cy="369332"/>
          </a:xfrm>
          <a:prstGeom prst="rect">
            <a:avLst/>
          </a:prstGeom>
          <a:noFill/>
        </p:spPr>
        <p:txBody>
          <a:bodyPr wrap="square" rtlCol="0">
            <a:spAutoFit/>
          </a:bodyPr>
          <a:lstStyle/>
          <a:p>
            <a:r>
              <a:rPr lang="lv-LV" dirty="0" err="1"/>
              <a:t>Front</a:t>
            </a:r>
            <a:r>
              <a:rPr lang="lv-LV" dirty="0"/>
              <a:t> </a:t>
            </a:r>
            <a:r>
              <a:rPr lang="lv-LV" dirty="0" err="1"/>
              <a:t>suspension</a:t>
            </a:r>
            <a:endParaRPr lang="lv-LV" dirty="0"/>
          </a:p>
        </p:txBody>
      </p:sp>
      <p:cxnSp>
        <p:nvCxnSpPr>
          <p:cNvPr id="65" name="Taisns savienotājs 64">
            <a:extLst>
              <a:ext uri="{FF2B5EF4-FFF2-40B4-BE49-F238E27FC236}">
                <a16:creationId xmlns:a16="http://schemas.microsoft.com/office/drawing/2014/main" id="{F80D94C3-6B40-4ED2-9782-0F0805355027}"/>
              </a:ext>
            </a:extLst>
          </p:cNvPr>
          <p:cNvCxnSpPr/>
          <p:nvPr/>
        </p:nvCxnSpPr>
        <p:spPr>
          <a:xfrm flipH="1" flipV="1">
            <a:off x="8189843" y="2036803"/>
            <a:ext cx="2279374" cy="2561701"/>
          </a:xfrm>
          <a:prstGeom prst="line">
            <a:avLst/>
          </a:prstGeom>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936A268A-69C8-4121-8D36-5D6D931E9576}"/>
              </a:ext>
            </a:extLst>
          </p:cNvPr>
          <p:cNvSpPr txBox="1"/>
          <p:nvPr/>
        </p:nvSpPr>
        <p:spPr>
          <a:xfrm>
            <a:off x="7209182" y="1678748"/>
            <a:ext cx="1961322" cy="369332"/>
          </a:xfrm>
          <a:prstGeom prst="rect">
            <a:avLst/>
          </a:prstGeom>
          <a:noFill/>
        </p:spPr>
        <p:txBody>
          <a:bodyPr wrap="square" rtlCol="0">
            <a:spAutoFit/>
          </a:bodyPr>
          <a:lstStyle/>
          <a:p>
            <a:r>
              <a:rPr lang="lv-LV" dirty="0" err="1"/>
              <a:t>Rear</a:t>
            </a:r>
            <a:r>
              <a:rPr lang="lv-LV" dirty="0"/>
              <a:t> </a:t>
            </a:r>
            <a:r>
              <a:rPr lang="lv-LV" dirty="0" err="1"/>
              <a:t>suspension</a:t>
            </a:r>
            <a:endParaRPr lang="lv-LV" dirty="0"/>
          </a:p>
        </p:txBody>
      </p:sp>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5"/>
          <a:srcRect l="18855" t="22190" r="14726" b="25606"/>
          <a:stretch/>
        </p:blipFill>
        <p:spPr>
          <a:xfrm rot="21017588">
            <a:off x="7911410" y="5037821"/>
            <a:ext cx="725120" cy="569941"/>
          </a:xfrm>
          <a:prstGeom prst="rect">
            <a:avLst/>
          </a:prstGeom>
        </p:spPr>
      </p:pic>
      <p:cxnSp>
        <p:nvCxnSpPr>
          <p:cNvPr id="73" name="Taisns savienotājs 72">
            <a:extLst>
              <a:ext uri="{FF2B5EF4-FFF2-40B4-BE49-F238E27FC236}">
                <a16:creationId xmlns:a16="http://schemas.microsoft.com/office/drawing/2014/main" id="{2503E640-07F8-4EF4-B2B2-54E880F5FA8B}"/>
              </a:ext>
            </a:extLst>
          </p:cNvPr>
          <p:cNvCxnSpPr/>
          <p:nvPr/>
        </p:nvCxnSpPr>
        <p:spPr>
          <a:xfrm flipH="1" flipV="1">
            <a:off x="5287617" y="2860721"/>
            <a:ext cx="2796209" cy="2188357"/>
          </a:xfrm>
          <a:prstGeom prst="line">
            <a:avLst/>
          </a:prstGeom>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90B10564-F476-45FE-9059-87F1754862BE}"/>
              </a:ext>
            </a:extLst>
          </p:cNvPr>
          <p:cNvSpPr txBox="1"/>
          <p:nvPr/>
        </p:nvSpPr>
        <p:spPr>
          <a:xfrm>
            <a:off x="4276941" y="2620531"/>
            <a:ext cx="1534817" cy="369332"/>
          </a:xfrm>
          <a:prstGeom prst="rect">
            <a:avLst/>
          </a:prstGeom>
          <a:noFill/>
        </p:spPr>
        <p:txBody>
          <a:bodyPr wrap="square" rtlCol="0">
            <a:spAutoFit/>
          </a:bodyPr>
          <a:lstStyle/>
          <a:p>
            <a:r>
              <a:rPr lang="lv-LV" dirty="0" err="1"/>
              <a:t>Gearbox</a:t>
            </a:r>
            <a:endParaRPr lang="lv-LV" dirty="0"/>
          </a:p>
        </p:txBody>
      </p:sp>
      <p:cxnSp>
        <p:nvCxnSpPr>
          <p:cNvPr id="79" name="Taisns savienotājs 78">
            <a:extLst>
              <a:ext uri="{FF2B5EF4-FFF2-40B4-BE49-F238E27FC236}">
                <a16:creationId xmlns:a16="http://schemas.microsoft.com/office/drawing/2014/main" id="{E5F3B235-4A9F-4391-82E0-0418507D993F}"/>
              </a:ext>
            </a:extLst>
          </p:cNvPr>
          <p:cNvCxnSpPr/>
          <p:nvPr/>
        </p:nvCxnSpPr>
        <p:spPr>
          <a:xfrm flipH="1">
            <a:off x="9314521" y="5352302"/>
            <a:ext cx="454087" cy="1234035"/>
          </a:xfrm>
          <a:prstGeom prst="line">
            <a:avLst/>
          </a:prstGeom>
        </p:spPr>
        <p:style>
          <a:lnRef idx="1">
            <a:schemeClr val="dk1"/>
          </a:lnRef>
          <a:fillRef idx="0">
            <a:schemeClr val="dk1"/>
          </a:fillRef>
          <a:effectRef idx="0">
            <a:schemeClr val="dk1"/>
          </a:effectRef>
          <a:fontRef idx="minor">
            <a:schemeClr val="tx1"/>
          </a:fontRef>
        </p:style>
      </p:cxnSp>
      <p:cxnSp>
        <p:nvCxnSpPr>
          <p:cNvPr id="81" name="Taisns savienotājs 80">
            <a:extLst>
              <a:ext uri="{FF2B5EF4-FFF2-40B4-BE49-F238E27FC236}">
                <a16:creationId xmlns:a16="http://schemas.microsoft.com/office/drawing/2014/main" id="{41CDE7F9-A805-4D2C-AE16-853F8E0FF4D9}"/>
              </a:ext>
            </a:extLst>
          </p:cNvPr>
          <p:cNvCxnSpPr>
            <a:cxnSpLocks/>
          </p:cNvCxnSpPr>
          <p:nvPr/>
        </p:nvCxnSpPr>
        <p:spPr>
          <a:xfrm flipH="1" flipV="1">
            <a:off x="5883965" y="6427304"/>
            <a:ext cx="3445565" cy="159033"/>
          </a:xfrm>
          <a:prstGeom prst="line">
            <a:avLst/>
          </a:prstGeom>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ACBD4073-4770-49BF-9DBD-DB384FD58FE9}"/>
              </a:ext>
            </a:extLst>
          </p:cNvPr>
          <p:cNvSpPr txBox="1"/>
          <p:nvPr/>
        </p:nvSpPr>
        <p:spPr>
          <a:xfrm>
            <a:off x="4928977" y="6218441"/>
            <a:ext cx="1259834" cy="369332"/>
          </a:xfrm>
          <a:prstGeom prst="rect">
            <a:avLst/>
          </a:prstGeom>
          <a:noFill/>
        </p:spPr>
        <p:txBody>
          <a:bodyPr wrap="square" rtlCol="0">
            <a:spAutoFit/>
          </a:bodyPr>
          <a:lstStyle/>
          <a:p>
            <a:r>
              <a:rPr lang="lv-LV" dirty="0" err="1"/>
              <a:t>Chassis</a:t>
            </a:r>
            <a:endParaRPr lang="lv-LV" dirty="0"/>
          </a:p>
        </p:txBody>
      </p:sp>
    </p:spTree>
    <p:extLst>
      <p:ext uri="{BB962C8B-B14F-4D97-AF65-F5344CB8AC3E}">
        <p14:creationId xmlns:p14="http://schemas.microsoft.com/office/powerpoint/2010/main" val="218847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2423413" y="628991"/>
            <a:ext cx="3950493" cy="1077229"/>
          </a:xfrm>
        </p:spPr>
        <p:txBody>
          <a:bodyPr>
            <a:noAutofit/>
          </a:bodyPr>
          <a:lstStyle/>
          <a:p>
            <a:r>
              <a:rPr lang="lv-LV" sz="6000" dirty="0">
                <a:solidFill>
                  <a:srgbClr val="E3E3E3"/>
                </a:solidFill>
                <a:latin typeface="+mn-lt"/>
              </a:rPr>
              <a:t>D</a:t>
            </a:r>
            <a:r>
              <a:rPr lang="en-US" sz="6000" b="0" i="0" dirty="0" err="1">
                <a:solidFill>
                  <a:srgbClr val="E3E3E3"/>
                </a:solidFill>
                <a:effectLst/>
              </a:rPr>
              <a:t>ifferential</a:t>
            </a: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812613"/>
            <a:ext cx="4465983" cy="2835966"/>
          </a:xfrm>
          <a:prstGeom prst="rect">
            <a:avLst/>
          </a:prstGeom>
        </p:spPr>
      </p:pic>
      <p:cxnSp>
        <p:nvCxnSpPr>
          <p:cNvPr id="46" name="Taisns savienotājs 45">
            <a:extLst>
              <a:ext uri="{FF2B5EF4-FFF2-40B4-BE49-F238E27FC236}">
                <a16:creationId xmlns:a16="http://schemas.microsoft.com/office/drawing/2014/main" id="{01EE8909-E355-4383-BBE6-99A854772172}"/>
              </a:ext>
            </a:extLst>
          </p:cNvPr>
          <p:cNvCxnSpPr>
            <a:cxnSpLocks/>
          </p:cNvCxnSpPr>
          <p:nvPr/>
        </p:nvCxnSpPr>
        <p:spPr>
          <a:xfrm flipH="1" flipV="1">
            <a:off x="9806609" y="2828847"/>
            <a:ext cx="318052" cy="1345588"/>
          </a:xfrm>
          <a:prstGeom prst="line">
            <a:avLst/>
          </a:prstGeom>
        </p:spPr>
        <p:style>
          <a:lnRef idx="1">
            <a:schemeClr val="dk1"/>
          </a:lnRef>
          <a:fillRef idx="0">
            <a:schemeClr val="dk1"/>
          </a:fillRef>
          <a:effectRef idx="0">
            <a:schemeClr val="dk1"/>
          </a:effectRef>
          <a:fontRef idx="minor">
            <a:schemeClr val="tx1"/>
          </a:fontRef>
        </p:style>
      </p:cxnSp>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sp>
        <p:nvSpPr>
          <p:cNvPr id="4" name="Satura vietturis 3">
            <a:extLst>
              <a:ext uri="{FF2B5EF4-FFF2-40B4-BE49-F238E27FC236}">
                <a16:creationId xmlns:a16="http://schemas.microsoft.com/office/drawing/2014/main" id="{E5566273-1E29-4075-8144-A6ABD77415C7}"/>
              </a:ext>
            </a:extLst>
          </p:cNvPr>
          <p:cNvSpPr>
            <a:spLocks noGrp="1"/>
          </p:cNvSpPr>
          <p:nvPr>
            <p:ph idx="1"/>
          </p:nvPr>
        </p:nvSpPr>
        <p:spPr>
          <a:xfrm>
            <a:off x="1226819" y="1565258"/>
            <a:ext cx="5366731" cy="5218353"/>
          </a:xfrm>
        </p:spPr>
        <p:txBody>
          <a:bodyPr>
            <a:noAutofit/>
          </a:bodyPr>
          <a:lstStyle/>
          <a:p>
            <a:r>
              <a:rPr lang="en-US" b="0" i="0" dirty="0">
                <a:solidFill>
                  <a:srgbClr val="E3E3E3"/>
                </a:solidFill>
                <a:effectLst/>
              </a:rPr>
              <a:t>A differential is a mechanical device that allows the wheels on an axle to rotate at different speeds</a:t>
            </a:r>
          </a:p>
          <a:p>
            <a:r>
              <a:rPr lang="en-US" b="0" i="0" dirty="0">
                <a:solidFill>
                  <a:srgbClr val="E3E3E3"/>
                </a:solidFill>
                <a:effectLst/>
              </a:rPr>
              <a:t>This is necessary when the car is turning, as the outside wheel needs to travel farther than the inside wheel</a:t>
            </a:r>
          </a:p>
          <a:p>
            <a:r>
              <a:rPr lang="en-US" b="0" i="0" dirty="0">
                <a:solidFill>
                  <a:srgbClr val="E3E3E3"/>
                </a:solidFill>
                <a:effectLst/>
              </a:rPr>
              <a:t>The differential splits the power from the driveshaft and distributes it to the two wheels on an axle, allowing each wheel to rotate at the speed necessary to maintain traction and prevent the car from skidding</a:t>
            </a:r>
            <a:endParaRPr lang="lv-LV" dirty="0"/>
          </a:p>
        </p:txBody>
      </p:sp>
      <p:pic>
        <p:nvPicPr>
          <p:cNvPr id="7" name="Attēls 6">
            <a:extLst>
              <a:ext uri="{FF2B5EF4-FFF2-40B4-BE49-F238E27FC236}">
                <a16:creationId xmlns:a16="http://schemas.microsoft.com/office/drawing/2014/main" id="{A8AF0896-4F63-4387-8088-587FB9F7B152}"/>
              </a:ext>
            </a:extLst>
          </p:cNvPr>
          <p:cNvPicPr>
            <a:picLocks noChangeAspect="1"/>
          </p:cNvPicPr>
          <p:nvPr/>
        </p:nvPicPr>
        <p:blipFill rotWithShape="1">
          <a:blip r:embed="rId5"/>
          <a:srcRect l="6014" t="5726" r="5971" b="7574"/>
          <a:stretch/>
        </p:blipFill>
        <p:spPr>
          <a:xfrm>
            <a:off x="7409408" y="489735"/>
            <a:ext cx="3170620" cy="2339112"/>
          </a:xfrm>
          <a:prstGeom prst="rect">
            <a:avLst/>
          </a:prstGeom>
        </p:spPr>
      </p:pic>
    </p:spTree>
    <p:extLst>
      <p:ext uri="{BB962C8B-B14F-4D97-AF65-F5344CB8AC3E}">
        <p14:creationId xmlns:p14="http://schemas.microsoft.com/office/powerpoint/2010/main" val="67651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1524001" y="617147"/>
            <a:ext cx="4161182" cy="1077229"/>
          </a:xfrm>
        </p:spPr>
        <p:txBody>
          <a:bodyPr>
            <a:noAutofit/>
          </a:bodyPr>
          <a:lstStyle/>
          <a:p>
            <a:r>
              <a:rPr lang="lv-LV" sz="6000" dirty="0" err="1"/>
              <a:t>Driveshaft</a:t>
            </a:r>
            <a:br>
              <a:rPr lang="lv-LV" sz="6000" dirty="0"/>
            </a:b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812613"/>
            <a:ext cx="4465983" cy="2835966"/>
          </a:xfrm>
          <a:prstGeom prst="rect">
            <a:avLst/>
          </a:prstGeom>
        </p:spPr>
      </p:pic>
      <p:cxnSp>
        <p:nvCxnSpPr>
          <p:cNvPr id="42" name="Taisns savienotājs 41">
            <a:extLst>
              <a:ext uri="{FF2B5EF4-FFF2-40B4-BE49-F238E27FC236}">
                <a16:creationId xmlns:a16="http://schemas.microsoft.com/office/drawing/2014/main" id="{11B7A087-2D15-43CD-ABAA-85D12D793CCB}"/>
              </a:ext>
            </a:extLst>
          </p:cNvPr>
          <p:cNvCxnSpPr>
            <a:cxnSpLocks/>
          </p:cNvCxnSpPr>
          <p:nvPr/>
        </p:nvCxnSpPr>
        <p:spPr>
          <a:xfrm flipV="1">
            <a:off x="9051234" y="2888974"/>
            <a:ext cx="331305" cy="2091796"/>
          </a:xfrm>
          <a:prstGeom prst="line">
            <a:avLst/>
          </a:prstGeom>
        </p:spPr>
        <p:style>
          <a:lnRef idx="1">
            <a:schemeClr val="dk1"/>
          </a:lnRef>
          <a:fillRef idx="0">
            <a:schemeClr val="dk1"/>
          </a:fillRef>
          <a:effectRef idx="0">
            <a:schemeClr val="dk1"/>
          </a:effectRef>
          <a:fontRef idx="minor">
            <a:schemeClr val="tx1"/>
          </a:fontRef>
        </p:style>
      </p:cxnSp>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sp>
        <p:nvSpPr>
          <p:cNvPr id="4" name="Satura vietturis 3">
            <a:extLst>
              <a:ext uri="{FF2B5EF4-FFF2-40B4-BE49-F238E27FC236}">
                <a16:creationId xmlns:a16="http://schemas.microsoft.com/office/drawing/2014/main" id="{160F39F9-038A-4334-AD1B-0687D9AF1349}"/>
              </a:ext>
            </a:extLst>
          </p:cNvPr>
          <p:cNvSpPr>
            <a:spLocks noGrp="1"/>
          </p:cNvSpPr>
          <p:nvPr>
            <p:ph idx="1"/>
          </p:nvPr>
        </p:nvSpPr>
        <p:spPr>
          <a:xfrm flipH="1">
            <a:off x="1722783" y="1855304"/>
            <a:ext cx="3962400" cy="4194640"/>
          </a:xfrm>
        </p:spPr>
        <p:txBody>
          <a:bodyPr>
            <a:normAutofit/>
          </a:bodyPr>
          <a:lstStyle/>
          <a:p>
            <a:r>
              <a:rPr lang="en-US" b="0" i="0" dirty="0">
                <a:solidFill>
                  <a:srgbClr val="E3E3E3"/>
                </a:solidFill>
                <a:effectLst/>
              </a:rPr>
              <a:t>The driveshaft transfers power from the transmission to the differential</a:t>
            </a:r>
            <a:endParaRPr lang="lv-LV" dirty="0"/>
          </a:p>
        </p:txBody>
      </p:sp>
    </p:spTree>
    <p:extLst>
      <p:ext uri="{BB962C8B-B14F-4D97-AF65-F5344CB8AC3E}">
        <p14:creationId xmlns:p14="http://schemas.microsoft.com/office/powerpoint/2010/main" val="120315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2266122" y="618556"/>
            <a:ext cx="6997147" cy="797478"/>
          </a:xfrm>
        </p:spPr>
        <p:txBody>
          <a:bodyPr>
            <a:noAutofit/>
          </a:bodyPr>
          <a:lstStyle/>
          <a:p>
            <a:r>
              <a:rPr lang="lv-LV" sz="6000" dirty="0" err="1"/>
              <a:t>Wheels</a:t>
            </a:r>
            <a:r>
              <a:rPr lang="lv-LV" sz="6000" dirty="0"/>
              <a:t> </a:t>
            </a:r>
            <a:r>
              <a:rPr lang="lv-LV" sz="6000" dirty="0" err="1"/>
              <a:t>and</a:t>
            </a:r>
            <a:r>
              <a:rPr lang="lv-LV" sz="6000" dirty="0"/>
              <a:t> </a:t>
            </a:r>
            <a:r>
              <a:rPr lang="lv-LV" sz="6000" dirty="0" err="1"/>
              <a:t>brakes</a:t>
            </a:r>
            <a:br>
              <a:rPr lang="lv-LV" sz="6000" dirty="0"/>
            </a:b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812613"/>
            <a:ext cx="4465983" cy="2835966"/>
          </a:xfrm>
          <a:prstGeom prst="rect">
            <a:avLst/>
          </a:prstGeom>
        </p:spPr>
      </p:pic>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cxnSp>
        <p:nvCxnSpPr>
          <p:cNvPr id="54" name="Taisns savienotājs 53">
            <a:extLst>
              <a:ext uri="{FF2B5EF4-FFF2-40B4-BE49-F238E27FC236}">
                <a16:creationId xmlns:a16="http://schemas.microsoft.com/office/drawing/2014/main" id="{62D4C2BF-C24C-48E9-9DBB-FB30881DCBDD}"/>
              </a:ext>
            </a:extLst>
          </p:cNvPr>
          <p:cNvCxnSpPr>
            <a:cxnSpLocks/>
          </p:cNvCxnSpPr>
          <p:nvPr/>
        </p:nvCxnSpPr>
        <p:spPr>
          <a:xfrm flipV="1">
            <a:off x="7104043" y="3245322"/>
            <a:ext cx="1575345" cy="1964225"/>
          </a:xfrm>
          <a:prstGeom prst="line">
            <a:avLst/>
          </a:prstGeom>
        </p:spPr>
        <p:style>
          <a:lnRef idx="1">
            <a:schemeClr val="dk1"/>
          </a:lnRef>
          <a:fillRef idx="0">
            <a:schemeClr val="dk1"/>
          </a:fillRef>
          <a:effectRef idx="0">
            <a:schemeClr val="dk1"/>
          </a:effectRef>
          <a:fontRef idx="minor">
            <a:schemeClr val="tx1"/>
          </a:fontRef>
        </p:style>
      </p:cxnSp>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sp>
        <p:nvSpPr>
          <p:cNvPr id="4" name="Satura vietturis 3">
            <a:extLst>
              <a:ext uri="{FF2B5EF4-FFF2-40B4-BE49-F238E27FC236}">
                <a16:creationId xmlns:a16="http://schemas.microsoft.com/office/drawing/2014/main" id="{B9EA55BC-AAD6-4EBF-BA0E-0EFCD51127F3}"/>
              </a:ext>
            </a:extLst>
          </p:cNvPr>
          <p:cNvSpPr>
            <a:spLocks noGrp="1"/>
          </p:cNvSpPr>
          <p:nvPr>
            <p:ph idx="1"/>
          </p:nvPr>
        </p:nvSpPr>
        <p:spPr>
          <a:xfrm>
            <a:off x="1423476" y="2331767"/>
            <a:ext cx="4148621" cy="3997828"/>
          </a:xfrm>
        </p:spPr>
        <p:txBody>
          <a:bodyPr>
            <a:noAutofit/>
          </a:bodyPr>
          <a:lstStyle/>
          <a:p>
            <a:r>
              <a:rPr lang="lv-LV" dirty="0" err="1">
                <a:solidFill>
                  <a:srgbClr val="E3E3E3"/>
                </a:solidFill>
              </a:rPr>
              <a:t>The</a:t>
            </a:r>
            <a:r>
              <a:rPr lang="lv-LV" dirty="0">
                <a:solidFill>
                  <a:srgbClr val="E3E3E3"/>
                </a:solidFill>
              </a:rPr>
              <a:t> c</a:t>
            </a:r>
            <a:r>
              <a:rPr lang="en-US" b="0" i="0" dirty="0" err="1">
                <a:solidFill>
                  <a:srgbClr val="E3E3E3"/>
                </a:solidFill>
                <a:effectLst/>
              </a:rPr>
              <a:t>ar</a:t>
            </a:r>
            <a:r>
              <a:rPr lang="lv-LV" b="0" i="0" dirty="0">
                <a:solidFill>
                  <a:srgbClr val="E3E3E3"/>
                </a:solidFill>
                <a:effectLst/>
              </a:rPr>
              <a:t>s</a:t>
            </a:r>
            <a:r>
              <a:rPr lang="en-US" b="0" i="0" dirty="0">
                <a:solidFill>
                  <a:srgbClr val="E3E3E3"/>
                </a:solidFill>
                <a:effectLst/>
              </a:rPr>
              <a:t> wheels and brakes are two of the most important safety components on a car</a:t>
            </a:r>
          </a:p>
          <a:p>
            <a:r>
              <a:rPr lang="en-US" b="0" i="0" dirty="0">
                <a:solidFill>
                  <a:srgbClr val="E3E3E3"/>
                </a:solidFill>
                <a:effectLst/>
              </a:rPr>
              <a:t>Wheels provide a platform for the tires to mount to, while brakes allow the driver to slow down or stop the car</a:t>
            </a:r>
            <a:endParaRPr lang="lv-LV" dirty="0"/>
          </a:p>
        </p:txBody>
      </p:sp>
      <p:pic>
        <p:nvPicPr>
          <p:cNvPr id="9" name="Attēls 8">
            <a:extLst>
              <a:ext uri="{FF2B5EF4-FFF2-40B4-BE49-F238E27FC236}">
                <a16:creationId xmlns:a16="http://schemas.microsoft.com/office/drawing/2014/main" id="{13B191EA-F664-4CF8-8DEB-284822CEAFAD}"/>
              </a:ext>
            </a:extLst>
          </p:cNvPr>
          <p:cNvPicPr>
            <a:picLocks noChangeAspect="1"/>
          </p:cNvPicPr>
          <p:nvPr/>
        </p:nvPicPr>
        <p:blipFill>
          <a:blip r:embed="rId5"/>
          <a:stretch>
            <a:fillRect/>
          </a:stretch>
        </p:blipFill>
        <p:spPr>
          <a:xfrm>
            <a:off x="8679388" y="1416034"/>
            <a:ext cx="1964225" cy="1964225"/>
          </a:xfrm>
          <a:prstGeom prst="rect">
            <a:avLst/>
          </a:prstGeom>
        </p:spPr>
      </p:pic>
      <p:pic>
        <p:nvPicPr>
          <p:cNvPr id="11" name="Attēls 10">
            <a:extLst>
              <a:ext uri="{FF2B5EF4-FFF2-40B4-BE49-F238E27FC236}">
                <a16:creationId xmlns:a16="http://schemas.microsoft.com/office/drawing/2014/main" id="{5F6322E3-E2BD-464B-BE96-4C3BD0C05F86}"/>
              </a:ext>
            </a:extLst>
          </p:cNvPr>
          <p:cNvPicPr>
            <a:picLocks noChangeAspect="1"/>
          </p:cNvPicPr>
          <p:nvPr/>
        </p:nvPicPr>
        <p:blipFill rotWithShape="1">
          <a:blip r:embed="rId6"/>
          <a:srcRect t="5284" b="8902"/>
          <a:stretch/>
        </p:blipFill>
        <p:spPr>
          <a:xfrm>
            <a:off x="7130593" y="1648453"/>
            <a:ext cx="1575345" cy="1565512"/>
          </a:xfrm>
          <a:prstGeom prst="rect">
            <a:avLst/>
          </a:prstGeom>
        </p:spPr>
      </p:pic>
    </p:spTree>
    <p:extLst>
      <p:ext uri="{BB962C8B-B14F-4D97-AF65-F5344CB8AC3E}">
        <p14:creationId xmlns:p14="http://schemas.microsoft.com/office/powerpoint/2010/main" val="328158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2298340" y="618854"/>
            <a:ext cx="4301243" cy="1077229"/>
          </a:xfrm>
        </p:spPr>
        <p:txBody>
          <a:bodyPr>
            <a:noAutofit/>
          </a:bodyPr>
          <a:lstStyle/>
          <a:p>
            <a:r>
              <a:rPr lang="lv-LV" sz="6000" dirty="0" err="1"/>
              <a:t>Suspension</a:t>
            </a: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812613"/>
            <a:ext cx="4465983" cy="2835966"/>
          </a:xfrm>
          <a:prstGeom prst="rect">
            <a:avLst/>
          </a:prstGeom>
        </p:spPr>
      </p:pic>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cxnSp>
        <p:nvCxnSpPr>
          <p:cNvPr id="61" name="Taisns savienotājs 60">
            <a:extLst>
              <a:ext uri="{FF2B5EF4-FFF2-40B4-BE49-F238E27FC236}">
                <a16:creationId xmlns:a16="http://schemas.microsoft.com/office/drawing/2014/main" id="{AD6B9BDE-3152-4F86-9AD5-2F1B9DF80D2D}"/>
              </a:ext>
            </a:extLst>
          </p:cNvPr>
          <p:cNvCxnSpPr>
            <a:cxnSpLocks/>
          </p:cNvCxnSpPr>
          <p:nvPr/>
        </p:nvCxnSpPr>
        <p:spPr>
          <a:xfrm flipV="1">
            <a:off x="7315200" y="3129294"/>
            <a:ext cx="204716" cy="1919784"/>
          </a:xfrm>
          <a:prstGeom prst="line">
            <a:avLst/>
          </a:prstGeom>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CD3B121F-3A92-422E-B602-010F81148627}"/>
              </a:ext>
            </a:extLst>
          </p:cNvPr>
          <p:cNvSpPr txBox="1"/>
          <p:nvPr/>
        </p:nvSpPr>
        <p:spPr>
          <a:xfrm>
            <a:off x="6803372" y="2759962"/>
            <a:ext cx="2411895" cy="369332"/>
          </a:xfrm>
          <a:prstGeom prst="rect">
            <a:avLst/>
          </a:prstGeom>
          <a:noFill/>
        </p:spPr>
        <p:txBody>
          <a:bodyPr wrap="square" rtlCol="0">
            <a:spAutoFit/>
          </a:bodyPr>
          <a:lstStyle/>
          <a:p>
            <a:r>
              <a:rPr lang="lv-LV" dirty="0" err="1"/>
              <a:t>Front</a:t>
            </a:r>
            <a:r>
              <a:rPr lang="lv-LV" dirty="0"/>
              <a:t> </a:t>
            </a:r>
            <a:r>
              <a:rPr lang="lv-LV" dirty="0" err="1"/>
              <a:t>suspension</a:t>
            </a:r>
            <a:endParaRPr lang="lv-LV" dirty="0"/>
          </a:p>
        </p:txBody>
      </p:sp>
      <p:cxnSp>
        <p:nvCxnSpPr>
          <p:cNvPr id="65" name="Taisns savienotājs 64">
            <a:extLst>
              <a:ext uri="{FF2B5EF4-FFF2-40B4-BE49-F238E27FC236}">
                <a16:creationId xmlns:a16="http://schemas.microsoft.com/office/drawing/2014/main" id="{F80D94C3-6B40-4ED2-9782-0F0805355027}"/>
              </a:ext>
            </a:extLst>
          </p:cNvPr>
          <p:cNvCxnSpPr>
            <a:cxnSpLocks/>
            <a:endCxn id="66" idx="2"/>
          </p:cNvCxnSpPr>
          <p:nvPr/>
        </p:nvCxnSpPr>
        <p:spPr>
          <a:xfrm flipH="1" flipV="1">
            <a:off x="9769546" y="3410123"/>
            <a:ext cx="809168" cy="1995535"/>
          </a:xfrm>
          <a:prstGeom prst="line">
            <a:avLst/>
          </a:prstGeom>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936A268A-69C8-4121-8D36-5D6D931E9576}"/>
              </a:ext>
            </a:extLst>
          </p:cNvPr>
          <p:cNvSpPr txBox="1"/>
          <p:nvPr/>
        </p:nvSpPr>
        <p:spPr>
          <a:xfrm>
            <a:off x="8788885" y="3040791"/>
            <a:ext cx="1961322" cy="369332"/>
          </a:xfrm>
          <a:prstGeom prst="rect">
            <a:avLst/>
          </a:prstGeom>
          <a:noFill/>
        </p:spPr>
        <p:txBody>
          <a:bodyPr wrap="square" rtlCol="0">
            <a:spAutoFit/>
          </a:bodyPr>
          <a:lstStyle/>
          <a:p>
            <a:r>
              <a:rPr lang="lv-LV" dirty="0" err="1"/>
              <a:t>Rear</a:t>
            </a:r>
            <a:r>
              <a:rPr lang="lv-LV" dirty="0"/>
              <a:t> </a:t>
            </a:r>
            <a:r>
              <a:rPr lang="lv-LV" dirty="0" err="1"/>
              <a:t>suspension</a:t>
            </a:r>
            <a:endParaRPr lang="lv-LV" dirty="0"/>
          </a:p>
        </p:txBody>
      </p:sp>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pic>
        <p:nvPicPr>
          <p:cNvPr id="10" name="Satura vietturis 9">
            <a:extLst>
              <a:ext uri="{FF2B5EF4-FFF2-40B4-BE49-F238E27FC236}">
                <a16:creationId xmlns:a16="http://schemas.microsoft.com/office/drawing/2014/main" id="{4CE1F677-9056-4EC5-AA19-8866B0DB4E87}"/>
              </a:ext>
            </a:extLst>
          </p:cNvPr>
          <p:cNvPicPr>
            <a:picLocks noGrp="1" noChangeAspect="1"/>
          </p:cNvPicPr>
          <p:nvPr>
            <p:ph idx="1"/>
          </p:nvPr>
        </p:nvPicPr>
        <p:blipFill rotWithShape="1">
          <a:blip r:embed="rId5"/>
          <a:srcRect l="2222" t="17190" r="-2222" b="7507"/>
          <a:stretch/>
        </p:blipFill>
        <p:spPr>
          <a:xfrm>
            <a:off x="7244145" y="976756"/>
            <a:ext cx="3050541" cy="1777592"/>
          </a:xfrm>
        </p:spPr>
      </p:pic>
      <p:sp>
        <p:nvSpPr>
          <p:cNvPr id="35" name="TextBox 34">
            <a:extLst>
              <a:ext uri="{FF2B5EF4-FFF2-40B4-BE49-F238E27FC236}">
                <a16:creationId xmlns:a16="http://schemas.microsoft.com/office/drawing/2014/main" id="{71BEEC46-37C0-4EDA-A143-5FD478631846}"/>
              </a:ext>
            </a:extLst>
          </p:cNvPr>
          <p:cNvSpPr txBox="1"/>
          <p:nvPr/>
        </p:nvSpPr>
        <p:spPr>
          <a:xfrm>
            <a:off x="1258957" y="1696084"/>
            <a:ext cx="4129672" cy="3170099"/>
          </a:xfrm>
          <a:prstGeom prst="rect">
            <a:avLst/>
          </a:prstGeom>
          <a:noFill/>
        </p:spPr>
        <p:txBody>
          <a:bodyPr wrap="square" rtlCol="0">
            <a:spAutoFit/>
          </a:bodyPr>
          <a:lstStyle/>
          <a:p>
            <a:pPr marL="342900" indent="-342900">
              <a:buFont typeface="Wingdings" panose="05000000000000000000" pitchFamily="2" charset="2"/>
              <a:buChar char="§"/>
            </a:pPr>
            <a:r>
              <a:rPr lang="lv-LV" sz="2000" dirty="0">
                <a:solidFill>
                  <a:srgbClr val="E3E3E3"/>
                </a:solidFill>
              </a:rPr>
              <a:t>The </a:t>
            </a:r>
            <a:r>
              <a:rPr lang="en-US" sz="2000" b="0" i="0" dirty="0">
                <a:solidFill>
                  <a:srgbClr val="E3E3E3"/>
                </a:solidFill>
                <a:effectLst/>
              </a:rPr>
              <a:t>cars suspension is a system of components that connects the wheels to the chassis and body of the vehicle</a:t>
            </a:r>
          </a:p>
          <a:p>
            <a:endParaRPr lang="en-US" sz="2000" b="0" i="0" dirty="0">
              <a:solidFill>
                <a:srgbClr val="E3E3E3"/>
              </a:solidFill>
              <a:effectLst/>
            </a:endParaRPr>
          </a:p>
          <a:p>
            <a:pPr marL="342900" indent="-342900">
              <a:buFont typeface="Wingdings" panose="05000000000000000000" pitchFamily="2" charset="2"/>
              <a:buChar char="§"/>
            </a:pPr>
            <a:r>
              <a:rPr lang="en-US" sz="2000" b="0" i="0" dirty="0">
                <a:solidFill>
                  <a:srgbClr val="E3E3E3"/>
                </a:solidFill>
                <a:effectLst/>
              </a:rPr>
              <a:t>It is designed to absorb shocks and bumps from the road, provide stability and handling, and ensure a smooth ride for passengers</a:t>
            </a:r>
            <a:endParaRPr lang="lv-LV" sz="2000" dirty="0"/>
          </a:p>
        </p:txBody>
      </p:sp>
    </p:spTree>
    <p:extLst>
      <p:ext uri="{BB962C8B-B14F-4D97-AF65-F5344CB8AC3E}">
        <p14:creationId xmlns:p14="http://schemas.microsoft.com/office/powerpoint/2010/main" val="182571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468420" y="602435"/>
            <a:ext cx="3570967" cy="1077229"/>
          </a:xfrm>
        </p:spPr>
        <p:txBody>
          <a:bodyPr>
            <a:noAutofit/>
          </a:bodyPr>
          <a:lstStyle/>
          <a:p>
            <a:r>
              <a:rPr lang="lv-LV" sz="6000" dirty="0"/>
              <a:t> </a:t>
            </a:r>
            <a:r>
              <a:rPr lang="lv-LV" sz="6000" dirty="0" err="1"/>
              <a:t>Axle</a:t>
            </a: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812613"/>
            <a:ext cx="4465983" cy="2835966"/>
          </a:xfrm>
          <a:prstGeom prst="rect">
            <a:avLst/>
          </a:prstGeom>
        </p:spPr>
      </p:pic>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cxnSp>
        <p:nvCxnSpPr>
          <p:cNvPr id="57" name="Taisns savienotājs 56">
            <a:extLst>
              <a:ext uri="{FF2B5EF4-FFF2-40B4-BE49-F238E27FC236}">
                <a16:creationId xmlns:a16="http://schemas.microsoft.com/office/drawing/2014/main" id="{91828C4A-0B42-4FA3-BBDE-994A1BA68C50}"/>
              </a:ext>
            </a:extLst>
          </p:cNvPr>
          <p:cNvCxnSpPr/>
          <p:nvPr/>
        </p:nvCxnSpPr>
        <p:spPr>
          <a:xfrm flipH="1" flipV="1">
            <a:off x="7315200" y="2238490"/>
            <a:ext cx="2468417" cy="2077400"/>
          </a:xfrm>
          <a:prstGeom prst="line">
            <a:avLst/>
          </a:prstGeom>
        </p:spPr>
        <p:style>
          <a:lnRef idx="1">
            <a:schemeClr val="dk1"/>
          </a:lnRef>
          <a:fillRef idx="0">
            <a:schemeClr val="dk1"/>
          </a:fillRef>
          <a:effectRef idx="0">
            <a:schemeClr val="dk1"/>
          </a:effectRef>
          <a:fontRef idx="minor">
            <a:schemeClr val="tx1"/>
          </a:fontRef>
        </p:style>
      </p:cxnSp>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sp>
        <p:nvSpPr>
          <p:cNvPr id="4" name="Satura vietturis 3">
            <a:extLst>
              <a:ext uri="{FF2B5EF4-FFF2-40B4-BE49-F238E27FC236}">
                <a16:creationId xmlns:a16="http://schemas.microsoft.com/office/drawing/2014/main" id="{2C196986-1788-47E6-A182-A7D974A79832}"/>
              </a:ext>
            </a:extLst>
          </p:cNvPr>
          <p:cNvSpPr>
            <a:spLocks noGrp="1"/>
          </p:cNvSpPr>
          <p:nvPr>
            <p:ph idx="1"/>
          </p:nvPr>
        </p:nvSpPr>
        <p:spPr>
          <a:xfrm>
            <a:off x="1188526" y="1679664"/>
            <a:ext cx="4129108" cy="4816670"/>
          </a:xfrm>
        </p:spPr>
        <p:txBody>
          <a:bodyPr>
            <a:normAutofit/>
          </a:bodyPr>
          <a:lstStyle/>
          <a:p>
            <a:r>
              <a:rPr lang="lv-LV" dirty="0">
                <a:solidFill>
                  <a:srgbClr val="E3E3E3"/>
                </a:solidFill>
              </a:rPr>
              <a:t>The cars </a:t>
            </a:r>
            <a:r>
              <a:rPr lang="en-US" b="0" i="0" dirty="0">
                <a:solidFill>
                  <a:srgbClr val="E3E3E3"/>
                </a:solidFill>
                <a:effectLst/>
              </a:rPr>
              <a:t>axle is a shaft that connects the wheels on a car and supports the weight of the vehicle</a:t>
            </a:r>
          </a:p>
          <a:p>
            <a:r>
              <a:rPr lang="en-US" b="0" i="0" dirty="0">
                <a:solidFill>
                  <a:srgbClr val="E3E3E3"/>
                </a:solidFill>
                <a:effectLst/>
              </a:rPr>
              <a:t> It is a critical component of the car's drivetrain, and it is responsible for transferring power from the engine to the wheels</a:t>
            </a:r>
            <a:endParaRPr lang="lv-LV" dirty="0"/>
          </a:p>
        </p:txBody>
      </p:sp>
      <p:pic>
        <p:nvPicPr>
          <p:cNvPr id="7" name="Attēls 6">
            <a:extLst>
              <a:ext uri="{FF2B5EF4-FFF2-40B4-BE49-F238E27FC236}">
                <a16:creationId xmlns:a16="http://schemas.microsoft.com/office/drawing/2014/main" id="{E98B6CDF-FFA5-4A1E-B1A5-59ECCEAB77A8}"/>
              </a:ext>
            </a:extLst>
          </p:cNvPr>
          <p:cNvPicPr>
            <a:picLocks noChangeAspect="1"/>
          </p:cNvPicPr>
          <p:nvPr/>
        </p:nvPicPr>
        <p:blipFill rotWithShape="1">
          <a:blip r:embed="rId5"/>
          <a:srcRect l="6740" t="12566" r="7660" b="8217"/>
          <a:stretch/>
        </p:blipFill>
        <p:spPr>
          <a:xfrm>
            <a:off x="5704763" y="259565"/>
            <a:ext cx="3570967" cy="1978925"/>
          </a:xfrm>
          <a:prstGeom prst="rect">
            <a:avLst/>
          </a:prstGeom>
        </p:spPr>
      </p:pic>
    </p:spTree>
    <p:extLst>
      <p:ext uri="{BB962C8B-B14F-4D97-AF65-F5344CB8AC3E}">
        <p14:creationId xmlns:p14="http://schemas.microsoft.com/office/powerpoint/2010/main" val="246382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BFCBF8-3AAF-478D-B8B0-4B587FE0D64A}"/>
              </a:ext>
            </a:extLst>
          </p:cNvPr>
          <p:cNvSpPr>
            <a:spLocks noGrp="1"/>
          </p:cNvSpPr>
          <p:nvPr>
            <p:ph type="title"/>
          </p:nvPr>
        </p:nvSpPr>
        <p:spPr>
          <a:xfrm>
            <a:off x="-2849218" y="673247"/>
            <a:ext cx="8113844" cy="1077229"/>
          </a:xfrm>
        </p:spPr>
        <p:txBody>
          <a:bodyPr>
            <a:noAutofit/>
          </a:bodyPr>
          <a:lstStyle/>
          <a:p>
            <a:r>
              <a:rPr lang="lv-LV" sz="6000" dirty="0" err="1"/>
              <a:t>Chassis</a:t>
            </a:r>
            <a:endParaRPr lang="lv-LV" sz="6000" dirty="0"/>
          </a:p>
        </p:txBody>
      </p:sp>
      <p:pic>
        <p:nvPicPr>
          <p:cNvPr id="40" name="Attēls 39">
            <a:extLst>
              <a:ext uri="{FF2B5EF4-FFF2-40B4-BE49-F238E27FC236}">
                <a16:creationId xmlns:a16="http://schemas.microsoft.com/office/drawing/2014/main" id="{A09CDEC3-B61D-43F3-9C9C-1FAB9A0BBE9C}"/>
              </a:ext>
            </a:extLst>
          </p:cNvPr>
          <p:cNvPicPr>
            <a:picLocks noChangeAspect="1"/>
          </p:cNvPicPr>
          <p:nvPr/>
        </p:nvPicPr>
        <p:blipFill rotWithShape="1">
          <a:blip r:embed="rId2"/>
          <a:srcRect l="1014" t="20100" r="1305" b="19320"/>
          <a:stretch/>
        </p:blipFill>
        <p:spPr>
          <a:xfrm>
            <a:off x="6599583" y="3904808"/>
            <a:ext cx="4465983" cy="2835966"/>
          </a:xfrm>
          <a:prstGeom prst="rect">
            <a:avLst/>
          </a:prstGeom>
        </p:spPr>
      </p:pic>
      <p:pic>
        <p:nvPicPr>
          <p:cNvPr id="49" name="Attēls 48">
            <a:extLst>
              <a:ext uri="{FF2B5EF4-FFF2-40B4-BE49-F238E27FC236}">
                <a16:creationId xmlns:a16="http://schemas.microsoft.com/office/drawing/2014/main" id="{A2D03333-AAB8-46E6-9B64-D48126B2D12F}"/>
              </a:ext>
            </a:extLst>
          </p:cNvPr>
          <p:cNvPicPr>
            <a:picLocks noChangeAspect="1"/>
          </p:cNvPicPr>
          <p:nvPr/>
        </p:nvPicPr>
        <p:blipFill rotWithShape="1">
          <a:blip r:embed="rId3"/>
          <a:srcRect l="9914" t="7806" r="9259" b="8798"/>
          <a:stretch/>
        </p:blipFill>
        <p:spPr>
          <a:xfrm>
            <a:off x="7268817" y="5230596"/>
            <a:ext cx="815009" cy="735793"/>
          </a:xfrm>
          <a:prstGeom prst="rect">
            <a:avLst/>
          </a:prstGeom>
        </p:spPr>
      </p:pic>
      <p:pic>
        <p:nvPicPr>
          <p:cNvPr id="68" name="Attēls 67">
            <a:extLst>
              <a:ext uri="{FF2B5EF4-FFF2-40B4-BE49-F238E27FC236}">
                <a16:creationId xmlns:a16="http://schemas.microsoft.com/office/drawing/2014/main" id="{1FE10388-83F3-40D7-B29C-4D7F7C2E38A9}"/>
              </a:ext>
            </a:extLst>
          </p:cNvPr>
          <p:cNvPicPr>
            <a:picLocks noChangeAspect="1"/>
          </p:cNvPicPr>
          <p:nvPr/>
        </p:nvPicPr>
        <p:blipFill rotWithShape="1">
          <a:blip r:embed="rId4"/>
          <a:srcRect l="18855" t="22190" r="14726" b="25606"/>
          <a:stretch/>
        </p:blipFill>
        <p:spPr>
          <a:xfrm rot="21017588">
            <a:off x="7911410" y="5037821"/>
            <a:ext cx="725120" cy="569941"/>
          </a:xfrm>
          <a:prstGeom prst="rect">
            <a:avLst/>
          </a:prstGeom>
        </p:spPr>
      </p:pic>
      <p:cxnSp>
        <p:nvCxnSpPr>
          <p:cNvPr id="79" name="Taisns savienotājs 78">
            <a:extLst>
              <a:ext uri="{FF2B5EF4-FFF2-40B4-BE49-F238E27FC236}">
                <a16:creationId xmlns:a16="http://schemas.microsoft.com/office/drawing/2014/main" id="{E5F3B235-4A9F-4391-82E0-0418507D993F}"/>
              </a:ext>
            </a:extLst>
          </p:cNvPr>
          <p:cNvCxnSpPr>
            <a:cxnSpLocks/>
          </p:cNvCxnSpPr>
          <p:nvPr/>
        </p:nvCxnSpPr>
        <p:spPr>
          <a:xfrm flipH="1" flipV="1">
            <a:off x="5264626" y="1392072"/>
            <a:ext cx="4343200" cy="4206420"/>
          </a:xfrm>
          <a:prstGeom prst="line">
            <a:avLst/>
          </a:prstGeom>
        </p:spPr>
        <p:style>
          <a:lnRef idx="1">
            <a:schemeClr val="dk1"/>
          </a:lnRef>
          <a:fillRef idx="0">
            <a:schemeClr val="dk1"/>
          </a:fillRef>
          <a:effectRef idx="0">
            <a:schemeClr val="dk1"/>
          </a:effectRef>
          <a:fontRef idx="minor">
            <a:schemeClr val="tx1"/>
          </a:fontRef>
        </p:style>
      </p:cxnSp>
      <p:sp>
        <p:nvSpPr>
          <p:cNvPr id="4" name="Satura vietturis 3">
            <a:extLst>
              <a:ext uri="{FF2B5EF4-FFF2-40B4-BE49-F238E27FC236}">
                <a16:creationId xmlns:a16="http://schemas.microsoft.com/office/drawing/2014/main" id="{E76D4B7A-A948-44A6-AE16-4C0E66792A3F}"/>
              </a:ext>
            </a:extLst>
          </p:cNvPr>
          <p:cNvSpPr>
            <a:spLocks noGrp="1"/>
          </p:cNvSpPr>
          <p:nvPr>
            <p:ph idx="1"/>
          </p:nvPr>
        </p:nvSpPr>
        <p:spPr>
          <a:xfrm>
            <a:off x="1457739" y="2052116"/>
            <a:ext cx="5009322" cy="4312946"/>
          </a:xfrm>
        </p:spPr>
        <p:txBody>
          <a:bodyPr>
            <a:noAutofit/>
          </a:bodyPr>
          <a:lstStyle/>
          <a:p>
            <a:r>
              <a:rPr lang="en-GB" b="0" i="0" dirty="0">
                <a:solidFill>
                  <a:srgbClr val="E3E3E3"/>
                </a:solidFill>
                <a:effectLst/>
              </a:rPr>
              <a:t>The</a:t>
            </a:r>
            <a:r>
              <a:rPr lang="en-US" b="0" i="0" dirty="0">
                <a:solidFill>
                  <a:srgbClr val="E3E3E3"/>
                </a:solidFill>
                <a:effectLst/>
              </a:rPr>
              <a:t> car</a:t>
            </a:r>
            <a:r>
              <a:rPr lang="lv-LV" b="0" i="0" dirty="0">
                <a:solidFill>
                  <a:srgbClr val="E3E3E3"/>
                </a:solidFill>
                <a:effectLst/>
              </a:rPr>
              <a:t>s </a:t>
            </a:r>
            <a:r>
              <a:rPr lang="en-US" b="0" i="0" dirty="0">
                <a:solidFill>
                  <a:srgbClr val="E3E3E3"/>
                </a:solidFill>
                <a:effectLst/>
              </a:rPr>
              <a:t>chassis is the underlying frame or structure that supports the car's body and components</a:t>
            </a:r>
          </a:p>
          <a:p>
            <a:r>
              <a:rPr lang="en-US" b="0" i="0" dirty="0">
                <a:solidFill>
                  <a:srgbClr val="E3E3E3"/>
                </a:solidFill>
                <a:effectLst/>
              </a:rPr>
              <a:t> It is responsible for absorbing and distributing the forces generated by the engine, wheels, and suspension during driving</a:t>
            </a:r>
          </a:p>
          <a:p>
            <a:r>
              <a:rPr lang="en-US" b="0" i="0" dirty="0">
                <a:solidFill>
                  <a:srgbClr val="E3E3E3"/>
                </a:solidFill>
                <a:effectLst/>
              </a:rPr>
              <a:t> The chassis also provides mounting points for the engine, transmission, axles, and other components</a:t>
            </a:r>
            <a:endParaRPr lang="lv-LV" dirty="0"/>
          </a:p>
        </p:txBody>
      </p:sp>
    </p:spTree>
    <p:extLst>
      <p:ext uri="{BB962C8B-B14F-4D97-AF65-F5344CB8AC3E}">
        <p14:creationId xmlns:p14="http://schemas.microsoft.com/office/powerpoint/2010/main" val="8433214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disona">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{F1D7E37B-C9E1-4485-BB87-B4BDB9CA199B}tf16401375</Template>
  <TotalTime>241</TotalTime>
  <Words>638</Words>
  <Application>Microsoft Office PowerPoint</Application>
  <PresentationFormat>Širokoúhlá obrazovka</PresentationFormat>
  <Paragraphs>62</Paragraphs>
  <Slides>15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Arial</vt:lpstr>
      <vt:lpstr>MS Shell Dlg 2</vt:lpstr>
      <vt:lpstr>Wingdings</vt:lpstr>
      <vt:lpstr>Wingdings 3</vt:lpstr>
      <vt:lpstr>Medisona</vt:lpstr>
      <vt:lpstr>CAR OF THE FUTURE</vt:lpstr>
      <vt:lpstr>THE IDEA</vt:lpstr>
      <vt:lpstr>SOME COMPONENTS OF OUR ELECTRIC CLASSIC CAR</vt:lpstr>
      <vt:lpstr>Differential</vt:lpstr>
      <vt:lpstr>Driveshaft </vt:lpstr>
      <vt:lpstr>Wheels and brakes </vt:lpstr>
      <vt:lpstr>Suspension</vt:lpstr>
      <vt:lpstr> Axle</vt:lpstr>
      <vt:lpstr>Chassis</vt:lpstr>
      <vt:lpstr>Gearbox</vt:lpstr>
      <vt:lpstr>Prezentace aplikace PowerPoint</vt:lpstr>
      <vt:lpstr>THE PLACEMENT OF BATTERIES</vt:lpstr>
      <vt:lpstr>REAL  LIFE  EXAMPLES</vt:lpstr>
      <vt:lpstr>BENEFITS OF OWNING  AN EV IN LATVIA</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 OF THE FUTURE</dc:title>
  <dc:creator>User</dc:creator>
  <cp:lastModifiedBy>Jiří Hána</cp:lastModifiedBy>
  <cp:revision>36</cp:revision>
  <dcterms:created xsi:type="dcterms:W3CDTF">2023-10-04T18:01:07Z</dcterms:created>
  <dcterms:modified xsi:type="dcterms:W3CDTF">2024-05-21T12:38:14Z</dcterms:modified>
</cp:coreProperties>
</file>