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DM Sans" pitchFamily="2" charset="-70"/>
      <p:regular r:id="rId24"/>
      <p:bold r:id="rId25"/>
      <p:italic r:id="rId26"/>
      <p:boldItalic r:id="rId27"/>
    </p:embeddedFont>
    <p:embeddedFont>
      <p:font typeface="DM Sans Bold" charset="-70"/>
      <p:regular r:id="rId28"/>
    </p:embeddedFont>
    <p:embeddedFont>
      <p:font typeface="Heading Now 71-78"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C588B-D0FF-49ED-AFC4-C08852DE24E7}" v="6" dt="2023-06-06T22:24:0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arda Damroze-Sprunce" userId="9df0be8d-0028-4ae6-a713-b6ac5f602816" providerId="ADAL" clId="{950C588B-D0FF-49ED-AFC4-C08852DE24E7}"/>
    <pc:docChg chg="modSld">
      <pc:chgData name="Rikarda Damroze-Sprunce" userId="9df0be8d-0028-4ae6-a713-b6ac5f602816" providerId="ADAL" clId="{950C588B-D0FF-49ED-AFC4-C08852DE24E7}" dt="2023-06-06T22:23:59.602" v="2" actId="14100"/>
      <pc:docMkLst>
        <pc:docMk/>
      </pc:docMkLst>
      <pc:sldChg chg="addSp modSp mod modAnim">
        <pc:chgData name="Rikarda Damroze-Sprunce" userId="9df0be8d-0028-4ae6-a713-b6ac5f602816" providerId="ADAL" clId="{950C588B-D0FF-49ED-AFC4-C08852DE24E7}" dt="2023-06-06T22:23:59.602" v="2" actId="14100"/>
        <pc:sldMkLst>
          <pc:docMk/>
          <pc:sldMk cId="0" sldId="270"/>
        </pc:sldMkLst>
        <pc:picChg chg="add mod">
          <ac:chgData name="Rikarda Damroze-Sprunce" userId="9df0be8d-0028-4ae6-a713-b6ac5f602816" providerId="ADAL" clId="{950C588B-D0FF-49ED-AFC4-C08852DE24E7}" dt="2023-06-06T22:23:59.602" v="2" actId="14100"/>
          <ac:picMkLst>
            <pc:docMk/>
            <pc:sldMk cId="0" sldId="270"/>
            <ac:picMk id="2" creationId="{A731D26B-455B-50E0-F759-BF7AC9DA75A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0.jpeg"/><Relationship Id="rId4" Type="http://schemas.openxmlformats.org/officeDocument/2006/relationships/video" Target="../media/media2.mp4"/><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7524293"/>
            <a:ext cx="18288000" cy="2762707"/>
            <a:chOff x="0" y="0"/>
            <a:chExt cx="4816593" cy="727627"/>
          </a:xfrm>
        </p:grpSpPr>
        <p:sp>
          <p:nvSpPr>
            <p:cNvPr id="3" name="Freeform 3"/>
            <p:cNvSpPr/>
            <p:nvPr/>
          </p:nvSpPr>
          <p:spPr>
            <a:xfrm>
              <a:off x="0" y="0"/>
              <a:ext cx="4816592" cy="727627"/>
            </a:xfrm>
            <a:custGeom>
              <a:avLst/>
              <a:gdLst/>
              <a:ahLst/>
              <a:cxnLst/>
              <a:rect l="l" t="t" r="r" b="b"/>
              <a:pathLst>
                <a:path w="4816592" h="727627">
                  <a:moveTo>
                    <a:pt x="0" y="0"/>
                  </a:moveTo>
                  <a:lnTo>
                    <a:pt x="4816592" y="0"/>
                  </a:lnTo>
                  <a:lnTo>
                    <a:pt x="4816592" y="727627"/>
                  </a:lnTo>
                  <a:lnTo>
                    <a:pt x="0" y="727627"/>
                  </a:lnTo>
                  <a:close/>
                </a:path>
              </a:pathLst>
            </a:custGeom>
            <a:solidFill>
              <a:srgbClr val="1A3D3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15201900" y="7524293"/>
            <a:ext cx="3086100" cy="2762707"/>
            <a:chOff x="0" y="0"/>
            <a:chExt cx="812800" cy="727627"/>
          </a:xfrm>
        </p:grpSpPr>
        <p:sp>
          <p:nvSpPr>
            <p:cNvPr id="6" name="Freeform 6"/>
            <p:cNvSpPr/>
            <p:nvPr/>
          </p:nvSpPr>
          <p:spPr>
            <a:xfrm>
              <a:off x="0" y="0"/>
              <a:ext cx="812800" cy="727627"/>
            </a:xfrm>
            <a:custGeom>
              <a:avLst/>
              <a:gdLst/>
              <a:ahLst/>
              <a:cxnLst/>
              <a:rect l="l" t="t" r="r" b="b"/>
              <a:pathLst>
                <a:path w="812800" h="727627">
                  <a:moveTo>
                    <a:pt x="0" y="0"/>
                  </a:moveTo>
                  <a:lnTo>
                    <a:pt x="812800" y="0"/>
                  </a:lnTo>
                  <a:lnTo>
                    <a:pt x="812800" y="727627"/>
                  </a:lnTo>
                  <a:lnTo>
                    <a:pt x="0" y="727627"/>
                  </a:lnTo>
                  <a:close/>
                </a:path>
              </a:pathLst>
            </a:custGeom>
            <a:solidFill>
              <a:srgbClr val="C1F944"/>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8" name="AutoShape 8"/>
          <p:cNvSpPr/>
          <p:nvPr/>
        </p:nvSpPr>
        <p:spPr>
          <a:xfrm>
            <a:off x="10594975" y="44"/>
            <a:ext cx="19050" cy="10287000"/>
          </a:xfrm>
          <a:prstGeom prst="line">
            <a:avLst/>
          </a:prstGeom>
          <a:ln w="47625" cap="flat">
            <a:solidFill>
              <a:srgbClr val="C1F944"/>
            </a:solidFill>
            <a:prstDash val="solid"/>
            <a:headEnd type="none" w="sm" len="sm"/>
            <a:tailEnd type="none" w="sm" len="sm"/>
          </a:ln>
        </p:spPr>
      </p:sp>
      <p:sp>
        <p:nvSpPr>
          <p:cNvPr id="9" name="Freeform 9"/>
          <p:cNvSpPr/>
          <p:nvPr/>
        </p:nvSpPr>
        <p:spPr>
          <a:xfrm>
            <a:off x="10637837" y="-2789962"/>
            <a:ext cx="7650163" cy="10314255"/>
          </a:xfrm>
          <a:custGeom>
            <a:avLst/>
            <a:gdLst/>
            <a:ahLst/>
            <a:cxnLst/>
            <a:rect l="l" t="t" r="r" b="b"/>
            <a:pathLst>
              <a:path w="7650163" h="10314255">
                <a:moveTo>
                  <a:pt x="0" y="0"/>
                </a:moveTo>
                <a:lnTo>
                  <a:pt x="7650163" y="0"/>
                </a:lnTo>
                <a:lnTo>
                  <a:pt x="7650163" y="10314255"/>
                </a:lnTo>
                <a:lnTo>
                  <a:pt x="0" y="10314255"/>
                </a:lnTo>
                <a:lnTo>
                  <a:pt x="0" y="0"/>
                </a:lnTo>
                <a:close/>
              </a:path>
            </a:pathLst>
          </a:custGeom>
          <a:blipFill>
            <a:blip r:embed="rId2"/>
            <a:stretch>
              <a:fillRect b="-31923"/>
            </a:stretch>
          </a:blipFill>
        </p:spPr>
      </p:sp>
      <p:sp>
        <p:nvSpPr>
          <p:cNvPr id="10" name="TextBox 10"/>
          <p:cNvSpPr txBox="1"/>
          <p:nvPr/>
        </p:nvSpPr>
        <p:spPr>
          <a:xfrm>
            <a:off x="1346200" y="1918436"/>
            <a:ext cx="7835900" cy="2733577"/>
          </a:xfrm>
          <a:prstGeom prst="rect">
            <a:avLst/>
          </a:prstGeom>
        </p:spPr>
        <p:txBody>
          <a:bodyPr lIns="0" tIns="0" rIns="0" bIns="0" rtlCol="0" anchor="t">
            <a:spAutoFit/>
          </a:bodyPr>
          <a:lstStyle/>
          <a:p>
            <a:pPr marL="0" lvl="0" indent="0" algn="l">
              <a:lnSpc>
                <a:spcPts val="6639"/>
              </a:lnSpc>
            </a:pPr>
            <a:r>
              <a:rPr lang="en-US" sz="6844" u="none" spc="-369">
                <a:solidFill>
                  <a:srgbClr val="1A3D36"/>
                </a:solidFill>
                <a:latin typeface="Heading Now 71-78"/>
              </a:rPr>
              <a:t>Powering the Future: Bicycle as a Generator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0905" r="10905"/>
            <a:stretch>
              <a:fillRect/>
            </a:stretch>
          </p:blipFill>
          <p:spPr>
            <a:xfrm>
              <a:off x="0" y="0"/>
              <a:ext cx="8043333" cy="13716000"/>
            </a:xfrm>
            <a:prstGeom prst="rect">
              <a:avLst/>
            </a:prstGeom>
          </p:spPr>
        </p:pic>
        <p:pic>
          <p:nvPicPr>
            <p:cNvPr id="4" name="Picture 4"/>
            <p:cNvPicPr>
              <a:picLocks noChangeAspect="1"/>
            </p:cNvPicPr>
            <p:nvPr/>
          </p:nvPicPr>
          <p:blipFill>
            <a:blip r:embed="rId3"/>
            <a:srcRect l="10905" r="10905"/>
            <a:stretch>
              <a:fillRect/>
            </a:stretch>
          </p:blipFill>
          <p:spPr>
            <a:xfrm>
              <a:off x="8170333" y="0"/>
              <a:ext cx="8043333" cy="13716000"/>
            </a:xfrm>
            <a:prstGeom prst="rect">
              <a:avLst/>
            </a:prstGeom>
          </p:spPr>
        </p:pic>
        <p:pic>
          <p:nvPicPr>
            <p:cNvPr id="5" name="Picture 5"/>
            <p:cNvPicPr>
              <a:picLocks noChangeAspect="1"/>
            </p:cNvPicPr>
            <p:nvPr/>
          </p:nvPicPr>
          <p:blipFill>
            <a:blip r:embed="rId4"/>
            <a:srcRect l="10905" r="10905"/>
            <a:stretch>
              <a:fillRect/>
            </a:stretch>
          </p:blipFill>
          <p:spPr>
            <a:xfrm>
              <a:off x="16340667" y="0"/>
              <a:ext cx="8043333" cy="1371600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0905" r="10905"/>
            <a:stretch>
              <a:fillRect/>
            </a:stretch>
          </p:blipFill>
          <p:spPr>
            <a:xfrm>
              <a:off x="0" y="0"/>
              <a:ext cx="8043333" cy="13716000"/>
            </a:xfrm>
            <a:prstGeom prst="rect">
              <a:avLst/>
            </a:prstGeom>
          </p:spPr>
        </p:pic>
        <p:pic>
          <p:nvPicPr>
            <p:cNvPr id="4" name="Picture 4"/>
            <p:cNvPicPr>
              <a:picLocks noChangeAspect="1"/>
            </p:cNvPicPr>
            <p:nvPr/>
          </p:nvPicPr>
          <p:blipFill>
            <a:blip r:embed="rId3"/>
            <a:srcRect l="10905" r="10905"/>
            <a:stretch>
              <a:fillRect/>
            </a:stretch>
          </p:blipFill>
          <p:spPr>
            <a:xfrm>
              <a:off x="8170333" y="0"/>
              <a:ext cx="8043333" cy="13716000"/>
            </a:xfrm>
            <a:prstGeom prst="rect">
              <a:avLst/>
            </a:prstGeom>
          </p:spPr>
        </p:pic>
        <p:pic>
          <p:nvPicPr>
            <p:cNvPr id="5" name="Picture 5"/>
            <p:cNvPicPr>
              <a:picLocks noChangeAspect="1"/>
            </p:cNvPicPr>
            <p:nvPr/>
          </p:nvPicPr>
          <p:blipFill>
            <a:blip r:embed="rId4"/>
            <a:srcRect l="10905" r="10905"/>
            <a:stretch>
              <a:fillRect/>
            </a:stretch>
          </p:blipFill>
          <p:spPr>
            <a:xfrm>
              <a:off x="16340667" y="0"/>
              <a:ext cx="8043333" cy="137160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sp>
        <p:nvSpPr>
          <p:cNvPr id="2" name="Freeform 2"/>
          <p:cNvSpPr/>
          <p:nvPr/>
        </p:nvSpPr>
        <p:spPr>
          <a:xfrm>
            <a:off x="0" y="0"/>
            <a:ext cx="5786438" cy="10287000"/>
          </a:xfrm>
          <a:custGeom>
            <a:avLst/>
            <a:gdLst/>
            <a:ahLst/>
            <a:cxnLst/>
            <a:rect l="l" t="t" r="r" b="b"/>
            <a:pathLst>
              <a:path w="5786438" h="10287000">
                <a:moveTo>
                  <a:pt x="0" y="0"/>
                </a:moveTo>
                <a:lnTo>
                  <a:pt x="5786438" y="0"/>
                </a:lnTo>
                <a:lnTo>
                  <a:pt x="5786438" y="10287000"/>
                </a:lnTo>
                <a:lnTo>
                  <a:pt x="0" y="10287000"/>
                </a:lnTo>
                <a:lnTo>
                  <a:pt x="0" y="0"/>
                </a:lnTo>
                <a:close/>
              </a:path>
            </a:pathLst>
          </a:custGeom>
          <a:blipFill>
            <a:blip r:embed="rId2"/>
            <a:stretch>
              <a:fillRect/>
            </a:stretch>
          </a:blipFill>
        </p:spPr>
      </p:sp>
      <p:sp>
        <p:nvSpPr>
          <p:cNvPr id="3" name="Freeform 3"/>
          <p:cNvSpPr/>
          <p:nvPr/>
        </p:nvSpPr>
        <p:spPr>
          <a:xfrm>
            <a:off x="601431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18209" b="18209"/>
            <a:stretch>
              <a:fillRect/>
            </a:stretch>
          </p:blipFill>
          <p:spPr>
            <a:xfrm>
              <a:off x="0" y="0"/>
              <a:ext cx="12128500" cy="13716000"/>
            </a:xfrm>
            <a:prstGeom prst="rect">
              <a:avLst/>
            </a:prstGeom>
          </p:spPr>
        </p:pic>
        <p:pic>
          <p:nvPicPr>
            <p:cNvPr id="4" name="Picture 4"/>
            <p:cNvPicPr>
              <a:picLocks noChangeAspect="1"/>
            </p:cNvPicPr>
            <p:nvPr/>
          </p:nvPicPr>
          <p:blipFill>
            <a:blip r:embed="rId3"/>
            <a:srcRect t="8530" b="27856"/>
            <a:stretch>
              <a:fillRect/>
            </a:stretch>
          </p:blipFill>
          <p:spPr>
            <a:xfrm>
              <a:off x="12255500" y="0"/>
              <a:ext cx="12128500" cy="13716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pic>
        <p:nvPicPr>
          <p:cNvPr id="2" name="WhatsApp video 2023-03-31 plkst. 16.55.52">
            <a:hlinkClick r:id="" action="ppaction://media"/>
            <a:extLst>
              <a:ext uri="{FF2B5EF4-FFF2-40B4-BE49-F238E27FC236}">
                <a16:creationId xmlns:a16="http://schemas.microsoft.com/office/drawing/2014/main" id="{A731D26B-455B-50E0-F759-BF7AC9DA75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644260" cy="10254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652" b="19160"/>
          <a:stretch>
            <a:fillRect/>
          </a:stretch>
        </p:blipFill>
        <p:spPr>
          <a:xfrm>
            <a:off x="0" y="0"/>
            <a:ext cx="18288000" cy="10287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3D36"/>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467163" y="0"/>
            <a:ext cx="5786438" cy="10287000"/>
          </a:xfrm>
          <a:prstGeom prst="rect">
            <a:avLst/>
          </a:prstGeom>
        </p:spPr>
      </p:pic>
      <p:grpSp>
        <p:nvGrpSpPr>
          <p:cNvPr id="3" name="Group 3"/>
          <p:cNvGrpSpPr/>
          <p:nvPr/>
        </p:nvGrpSpPr>
        <p:grpSpPr>
          <a:xfrm>
            <a:off x="10857926" y="1492468"/>
            <a:ext cx="5532090" cy="7302065"/>
            <a:chOff x="0" y="0"/>
            <a:chExt cx="7376120" cy="9736086"/>
          </a:xfrm>
        </p:grpSpPr>
        <p:sp>
          <p:nvSpPr>
            <p:cNvPr id="4" name="TextBox 4"/>
            <p:cNvSpPr txBox="1"/>
            <p:nvPr/>
          </p:nvSpPr>
          <p:spPr>
            <a:xfrm>
              <a:off x="0" y="3034085"/>
              <a:ext cx="7376120" cy="6702002"/>
            </a:xfrm>
            <a:prstGeom prst="rect">
              <a:avLst/>
            </a:prstGeom>
          </p:spPr>
          <p:txBody>
            <a:bodyPr lIns="0" tIns="0" rIns="0" bIns="0" rtlCol="0" anchor="t">
              <a:spAutoFit/>
            </a:bodyPr>
            <a:lstStyle/>
            <a:p>
              <a:pPr marL="0" lvl="0" indent="0" algn="l">
                <a:lnSpc>
                  <a:spcPts val="4480"/>
                </a:lnSpc>
                <a:spcBef>
                  <a:spcPct val="0"/>
                </a:spcBef>
              </a:pPr>
              <a:r>
                <a:rPr lang="en-US" sz="3200" u="none" spc="-147">
                  <a:solidFill>
                    <a:srgbClr val="FFFFFF"/>
                  </a:solidFill>
                  <a:latin typeface="DM Sans"/>
                </a:rPr>
                <a:t>The bicycle generator project is a perfect example of using sustainable energy to power our daily lives. Future scope includes implementing similar projects in other schools and communities, workplaces to promote clean energy and reduce carbon footprint.</a:t>
              </a:r>
            </a:p>
          </p:txBody>
        </p:sp>
        <p:sp>
          <p:nvSpPr>
            <p:cNvPr id="5" name="TextBox 5"/>
            <p:cNvSpPr txBox="1"/>
            <p:nvPr/>
          </p:nvSpPr>
          <p:spPr>
            <a:xfrm>
              <a:off x="0" y="-19050"/>
              <a:ext cx="7376120" cy="2095520"/>
            </a:xfrm>
            <a:prstGeom prst="rect">
              <a:avLst/>
            </a:prstGeom>
          </p:spPr>
          <p:txBody>
            <a:bodyPr lIns="0" tIns="0" rIns="0" bIns="0" rtlCol="0" anchor="t">
              <a:spAutoFit/>
            </a:bodyPr>
            <a:lstStyle/>
            <a:p>
              <a:pPr marL="0" lvl="0" indent="0" algn="l">
                <a:lnSpc>
                  <a:spcPts val="5535"/>
                </a:lnSpc>
                <a:spcBef>
                  <a:spcPct val="0"/>
                </a:spcBef>
              </a:pPr>
              <a:r>
                <a:rPr lang="en-US" sz="5707" u="none" spc="-319">
                  <a:solidFill>
                    <a:srgbClr val="FFFFFF"/>
                  </a:solidFill>
                  <a:latin typeface="Heading Now 71-78"/>
                </a:rPr>
                <a:t>Conclusion and Future Scope</a:t>
              </a:r>
            </a:p>
          </p:txBody>
        </p:sp>
      </p:grpSp>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sp>
        <p:nvSpPr>
          <p:cNvPr id="2" name="TextBox 2"/>
          <p:cNvSpPr txBox="1"/>
          <p:nvPr/>
        </p:nvSpPr>
        <p:spPr>
          <a:xfrm>
            <a:off x="874666" y="1009650"/>
            <a:ext cx="8928591" cy="2331637"/>
          </a:xfrm>
          <a:prstGeom prst="rect">
            <a:avLst/>
          </a:prstGeom>
        </p:spPr>
        <p:txBody>
          <a:bodyPr lIns="0" tIns="0" rIns="0" bIns="0" rtlCol="0" anchor="t">
            <a:spAutoFit/>
          </a:bodyPr>
          <a:lstStyle/>
          <a:p>
            <a:pPr marL="0" lvl="0" indent="0" algn="l">
              <a:lnSpc>
                <a:spcPts val="5627"/>
              </a:lnSpc>
              <a:spcBef>
                <a:spcPct val="0"/>
              </a:spcBef>
            </a:pPr>
            <a:r>
              <a:rPr lang="en-US" sz="5801" u="none" spc="-313">
                <a:solidFill>
                  <a:srgbClr val="FFFFFF"/>
                </a:solidFill>
                <a:latin typeface="Heading Now 71-78"/>
              </a:rPr>
              <a:t>Thank you for giving us the opportunity to share our project with you!</a:t>
            </a:r>
          </a:p>
        </p:txBody>
      </p:sp>
      <p:grpSp>
        <p:nvGrpSpPr>
          <p:cNvPr id="3" name="Group 3"/>
          <p:cNvGrpSpPr/>
          <p:nvPr/>
        </p:nvGrpSpPr>
        <p:grpSpPr>
          <a:xfrm>
            <a:off x="15214600" y="0"/>
            <a:ext cx="3073400" cy="10287000"/>
            <a:chOff x="0" y="0"/>
            <a:chExt cx="809455" cy="2709333"/>
          </a:xfrm>
        </p:grpSpPr>
        <p:sp>
          <p:nvSpPr>
            <p:cNvPr id="4" name="Freeform 4"/>
            <p:cNvSpPr/>
            <p:nvPr/>
          </p:nvSpPr>
          <p:spPr>
            <a:xfrm>
              <a:off x="0" y="0"/>
              <a:ext cx="809455" cy="2709333"/>
            </a:xfrm>
            <a:custGeom>
              <a:avLst/>
              <a:gdLst/>
              <a:ahLst/>
              <a:cxnLst/>
              <a:rect l="l" t="t" r="r" b="b"/>
              <a:pathLst>
                <a:path w="809455" h="2709333">
                  <a:moveTo>
                    <a:pt x="0" y="0"/>
                  </a:moveTo>
                  <a:lnTo>
                    <a:pt x="809455" y="0"/>
                  </a:lnTo>
                  <a:lnTo>
                    <a:pt x="809455" y="2709333"/>
                  </a:lnTo>
                  <a:lnTo>
                    <a:pt x="0" y="2709333"/>
                  </a:lnTo>
                  <a:close/>
                </a:path>
              </a:pathLst>
            </a:custGeom>
            <a:solidFill>
              <a:srgbClr val="EEEEF0"/>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6" name="AutoShape 6"/>
          <p:cNvSpPr/>
          <p:nvPr/>
        </p:nvSpPr>
        <p:spPr>
          <a:xfrm>
            <a:off x="15181263" y="-44"/>
            <a:ext cx="19050" cy="10287000"/>
          </a:xfrm>
          <a:prstGeom prst="line">
            <a:avLst/>
          </a:prstGeom>
          <a:ln w="47625" cap="flat">
            <a:solidFill>
              <a:srgbClr val="C1F944"/>
            </a:solidFill>
            <a:prstDash val="solid"/>
            <a:headEnd type="none" w="sm" len="sm"/>
            <a:tailEnd type="none" w="sm" len="sm"/>
          </a:ln>
        </p:spPr>
      </p:sp>
      <p:sp>
        <p:nvSpPr>
          <p:cNvPr id="7" name="AutoShape 7"/>
          <p:cNvSpPr/>
          <p:nvPr/>
        </p:nvSpPr>
        <p:spPr>
          <a:xfrm flipV="1">
            <a:off x="0" y="7597295"/>
            <a:ext cx="18288000" cy="75501"/>
          </a:xfrm>
          <a:prstGeom prst="line">
            <a:avLst/>
          </a:prstGeom>
          <a:ln w="3810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grpSp>
        <p:nvGrpSpPr>
          <p:cNvPr id="2" name="Group 2"/>
          <p:cNvGrpSpPr/>
          <p:nvPr/>
        </p:nvGrpSpPr>
        <p:grpSpPr>
          <a:xfrm>
            <a:off x="7531100" y="7976457"/>
            <a:ext cx="1536700" cy="1689100"/>
            <a:chOff x="0" y="0"/>
            <a:chExt cx="404728" cy="444866"/>
          </a:xfrm>
        </p:grpSpPr>
        <p:sp>
          <p:nvSpPr>
            <p:cNvPr id="3" name="Freeform 3"/>
            <p:cNvSpPr/>
            <p:nvPr/>
          </p:nvSpPr>
          <p:spPr>
            <a:xfrm>
              <a:off x="0" y="0"/>
              <a:ext cx="404728" cy="444866"/>
            </a:xfrm>
            <a:custGeom>
              <a:avLst/>
              <a:gdLst/>
              <a:ahLst/>
              <a:cxnLst/>
              <a:rect l="l" t="t" r="r" b="b"/>
              <a:pathLst>
                <a:path w="404728" h="444866">
                  <a:moveTo>
                    <a:pt x="0" y="0"/>
                  </a:moveTo>
                  <a:lnTo>
                    <a:pt x="404728" y="0"/>
                  </a:lnTo>
                  <a:lnTo>
                    <a:pt x="404728" y="444866"/>
                  </a:lnTo>
                  <a:lnTo>
                    <a:pt x="0" y="444866"/>
                  </a:lnTo>
                  <a:close/>
                </a:path>
              </a:pathLst>
            </a:custGeom>
            <a:solidFill>
              <a:srgbClr val="C1F944"/>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1180700" y="1028700"/>
            <a:ext cx="6350400" cy="8229600"/>
          </a:xfrm>
          <a:custGeom>
            <a:avLst/>
            <a:gdLst/>
            <a:ahLst/>
            <a:cxnLst/>
            <a:rect l="l" t="t" r="r" b="b"/>
            <a:pathLst>
              <a:path w="6350400" h="8229600">
                <a:moveTo>
                  <a:pt x="0" y="0"/>
                </a:moveTo>
                <a:lnTo>
                  <a:pt x="6350400" y="0"/>
                </a:lnTo>
                <a:lnTo>
                  <a:pt x="6350400" y="8229600"/>
                </a:lnTo>
                <a:lnTo>
                  <a:pt x="0" y="8229600"/>
                </a:lnTo>
                <a:lnTo>
                  <a:pt x="0" y="0"/>
                </a:lnTo>
                <a:close/>
              </a:path>
            </a:pathLst>
          </a:custGeom>
          <a:blipFill>
            <a:blip r:embed="rId2"/>
            <a:stretch>
              <a:fillRect/>
            </a:stretch>
          </a:blipFill>
        </p:spPr>
      </p:sp>
      <p:sp>
        <p:nvSpPr>
          <p:cNvPr id="6" name="TextBox 6"/>
          <p:cNvSpPr txBox="1"/>
          <p:nvPr/>
        </p:nvSpPr>
        <p:spPr>
          <a:xfrm>
            <a:off x="10604500" y="6411762"/>
            <a:ext cx="5532090" cy="2462530"/>
          </a:xfrm>
          <a:prstGeom prst="rect">
            <a:avLst/>
          </a:prstGeom>
        </p:spPr>
        <p:txBody>
          <a:bodyPr lIns="0" tIns="0" rIns="0" bIns="0" rtlCol="0" anchor="t">
            <a:spAutoFit/>
          </a:bodyPr>
          <a:lstStyle/>
          <a:p>
            <a:pPr marL="0" lvl="0" indent="0" algn="l">
              <a:lnSpc>
                <a:spcPts val="3919"/>
              </a:lnSpc>
              <a:spcBef>
                <a:spcPct val="0"/>
              </a:spcBef>
            </a:pPr>
            <a:r>
              <a:rPr lang="en-US" sz="2799" u="none" spc="-128">
                <a:solidFill>
                  <a:srgbClr val="FFFFFF"/>
                </a:solidFill>
                <a:latin typeface="DM Sans"/>
              </a:rPr>
              <a:t>In this project, vocational students will use a bicycle to generate electricity. Pedaling for power is a sustainable and fun way to learn about energy production.</a:t>
            </a:r>
          </a:p>
        </p:txBody>
      </p:sp>
      <p:sp>
        <p:nvSpPr>
          <p:cNvPr id="7" name="TextBox 7"/>
          <p:cNvSpPr txBox="1"/>
          <p:nvPr/>
        </p:nvSpPr>
        <p:spPr>
          <a:xfrm>
            <a:off x="10604500" y="2980415"/>
            <a:ext cx="5532090" cy="2877312"/>
          </a:xfrm>
          <a:prstGeom prst="rect">
            <a:avLst/>
          </a:prstGeom>
        </p:spPr>
        <p:txBody>
          <a:bodyPr lIns="0" tIns="0" rIns="0" bIns="0" rtlCol="0" anchor="t">
            <a:spAutoFit/>
          </a:bodyPr>
          <a:lstStyle/>
          <a:p>
            <a:pPr marL="0" lvl="0" indent="0" algn="l">
              <a:lnSpc>
                <a:spcPts val="6984"/>
              </a:lnSpc>
              <a:spcBef>
                <a:spcPct val="0"/>
              </a:spcBef>
            </a:pPr>
            <a:r>
              <a:rPr lang="en-US" sz="7200" u="none" spc="-403">
                <a:solidFill>
                  <a:srgbClr val="FFFFFF"/>
                </a:solidFill>
                <a:latin typeface="Heading Now 71-78"/>
              </a:rPr>
              <a:t>Introduction to the project</a:t>
            </a:r>
          </a:p>
        </p:txBody>
      </p:sp>
      <p:sp>
        <p:nvSpPr>
          <p:cNvPr id="8" name="TextBox 8"/>
          <p:cNvSpPr txBox="1"/>
          <p:nvPr/>
        </p:nvSpPr>
        <p:spPr>
          <a:xfrm>
            <a:off x="4347466" y="8224432"/>
            <a:ext cx="3183634" cy="649860"/>
          </a:xfrm>
          <a:prstGeom prst="rect">
            <a:avLst/>
          </a:prstGeom>
        </p:spPr>
        <p:txBody>
          <a:bodyPr lIns="0" tIns="0" rIns="0" bIns="0" rtlCol="0" anchor="t">
            <a:spAutoFit/>
          </a:bodyPr>
          <a:lstStyle/>
          <a:p>
            <a:pPr marL="0" lvl="0" indent="0" algn="l">
              <a:lnSpc>
                <a:spcPts val="4019"/>
              </a:lnSpc>
              <a:spcBef>
                <a:spcPct val="0"/>
              </a:spcBef>
            </a:pPr>
            <a:r>
              <a:rPr lang="en-US" sz="4143" spc="-232">
                <a:solidFill>
                  <a:srgbClr val="FFFFFF"/>
                </a:solidFill>
                <a:latin typeface="Heading Now 71-78"/>
              </a:rPr>
              <a:t>inspiration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299450" y="-8299450"/>
            <a:ext cx="1689100" cy="18288000"/>
            <a:chOff x="0" y="0"/>
            <a:chExt cx="444866" cy="4816593"/>
          </a:xfrm>
        </p:grpSpPr>
        <p:sp>
          <p:nvSpPr>
            <p:cNvPr id="3" name="Freeform 3"/>
            <p:cNvSpPr/>
            <p:nvPr/>
          </p:nvSpPr>
          <p:spPr>
            <a:xfrm>
              <a:off x="0" y="0"/>
              <a:ext cx="444866" cy="4816592"/>
            </a:xfrm>
            <a:custGeom>
              <a:avLst/>
              <a:gdLst/>
              <a:ahLst/>
              <a:cxnLst/>
              <a:rect l="l" t="t" r="r" b="b"/>
              <a:pathLst>
                <a:path w="444866" h="4816592">
                  <a:moveTo>
                    <a:pt x="0" y="0"/>
                  </a:moveTo>
                  <a:lnTo>
                    <a:pt x="444866" y="0"/>
                  </a:lnTo>
                  <a:lnTo>
                    <a:pt x="444866" y="4816592"/>
                  </a:lnTo>
                  <a:lnTo>
                    <a:pt x="0" y="4816592"/>
                  </a:lnTo>
                  <a:close/>
                </a:path>
              </a:pathLst>
            </a:custGeom>
            <a:solidFill>
              <a:srgbClr val="EEEEF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16751300" y="0"/>
            <a:ext cx="1619250" cy="1689100"/>
            <a:chOff x="0" y="0"/>
            <a:chExt cx="426469" cy="444866"/>
          </a:xfrm>
        </p:grpSpPr>
        <p:sp>
          <p:nvSpPr>
            <p:cNvPr id="6" name="Freeform 6"/>
            <p:cNvSpPr/>
            <p:nvPr/>
          </p:nvSpPr>
          <p:spPr>
            <a:xfrm>
              <a:off x="0" y="0"/>
              <a:ext cx="426469" cy="444866"/>
            </a:xfrm>
            <a:custGeom>
              <a:avLst/>
              <a:gdLst/>
              <a:ahLst/>
              <a:cxnLst/>
              <a:rect l="l" t="t" r="r" b="b"/>
              <a:pathLst>
                <a:path w="426469" h="444866">
                  <a:moveTo>
                    <a:pt x="0" y="0"/>
                  </a:moveTo>
                  <a:lnTo>
                    <a:pt x="426469" y="0"/>
                  </a:lnTo>
                  <a:lnTo>
                    <a:pt x="426469" y="444866"/>
                  </a:lnTo>
                  <a:lnTo>
                    <a:pt x="0" y="444866"/>
                  </a:lnTo>
                  <a:close/>
                </a:path>
              </a:pathLst>
            </a:custGeom>
            <a:solidFill>
              <a:srgbClr val="C1F944"/>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8" name="Freeform 8"/>
          <p:cNvSpPr/>
          <p:nvPr/>
        </p:nvSpPr>
        <p:spPr>
          <a:xfrm>
            <a:off x="1028700" y="0"/>
            <a:ext cx="7941818" cy="14118788"/>
          </a:xfrm>
          <a:custGeom>
            <a:avLst/>
            <a:gdLst/>
            <a:ahLst/>
            <a:cxnLst/>
            <a:rect l="l" t="t" r="r" b="b"/>
            <a:pathLst>
              <a:path w="7941818" h="14118788">
                <a:moveTo>
                  <a:pt x="0" y="0"/>
                </a:moveTo>
                <a:lnTo>
                  <a:pt x="7941818" y="0"/>
                </a:lnTo>
                <a:lnTo>
                  <a:pt x="7941818" y="14118788"/>
                </a:lnTo>
                <a:lnTo>
                  <a:pt x="0" y="14118788"/>
                </a:lnTo>
                <a:lnTo>
                  <a:pt x="0" y="0"/>
                </a:lnTo>
                <a:close/>
              </a:path>
            </a:pathLst>
          </a:custGeom>
          <a:blipFill>
            <a:blip r:embed="rId2"/>
            <a:stretch>
              <a:fillRect/>
            </a:stretch>
          </a:blipFill>
        </p:spPr>
      </p:sp>
      <p:grpSp>
        <p:nvGrpSpPr>
          <p:cNvPr id="9" name="Group 9"/>
          <p:cNvGrpSpPr/>
          <p:nvPr/>
        </p:nvGrpSpPr>
        <p:grpSpPr>
          <a:xfrm>
            <a:off x="9711018" y="3226048"/>
            <a:ext cx="7548282" cy="5017939"/>
            <a:chOff x="0" y="0"/>
            <a:chExt cx="10064375" cy="6690585"/>
          </a:xfrm>
        </p:grpSpPr>
        <p:sp>
          <p:nvSpPr>
            <p:cNvPr id="10" name="TextBox 10"/>
            <p:cNvSpPr txBox="1"/>
            <p:nvPr/>
          </p:nvSpPr>
          <p:spPr>
            <a:xfrm>
              <a:off x="0" y="57150"/>
              <a:ext cx="10064375" cy="2413423"/>
            </a:xfrm>
            <a:prstGeom prst="rect">
              <a:avLst/>
            </a:prstGeom>
          </p:spPr>
          <p:txBody>
            <a:bodyPr lIns="0" tIns="0" rIns="0" bIns="0" rtlCol="0" anchor="t">
              <a:spAutoFit/>
            </a:bodyPr>
            <a:lstStyle/>
            <a:p>
              <a:pPr marL="0" lvl="0" indent="0" algn="l">
                <a:lnSpc>
                  <a:spcPts val="7039"/>
                </a:lnSpc>
                <a:spcBef>
                  <a:spcPct val="0"/>
                </a:spcBef>
              </a:pPr>
              <a:r>
                <a:rPr lang="en-US" sz="6399" u="none" spc="-287">
                  <a:solidFill>
                    <a:srgbClr val="EEEEF0"/>
                  </a:solidFill>
                  <a:latin typeface="DM Sans Bold"/>
                </a:rPr>
                <a:t>Objective of the project</a:t>
              </a:r>
            </a:p>
          </p:txBody>
        </p:sp>
        <p:sp>
          <p:nvSpPr>
            <p:cNvPr id="11" name="TextBox 11"/>
            <p:cNvSpPr txBox="1"/>
            <p:nvPr/>
          </p:nvSpPr>
          <p:spPr>
            <a:xfrm>
              <a:off x="0" y="3242535"/>
              <a:ext cx="10064375" cy="3448050"/>
            </a:xfrm>
            <a:prstGeom prst="rect">
              <a:avLst/>
            </a:prstGeom>
          </p:spPr>
          <p:txBody>
            <a:bodyPr lIns="0" tIns="0" rIns="0" bIns="0" rtlCol="0" anchor="t">
              <a:spAutoFit/>
            </a:bodyPr>
            <a:lstStyle/>
            <a:p>
              <a:pPr marL="0" lvl="0" indent="0" algn="l">
                <a:lnSpc>
                  <a:spcPts val="4199"/>
                </a:lnSpc>
                <a:spcBef>
                  <a:spcPct val="0"/>
                </a:spcBef>
              </a:pPr>
              <a:r>
                <a:rPr lang="en-US" sz="2999" u="none" spc="-137">
                  <a:solidFill>
                    <a:srgbClr val="EEEEF0"/>
                  </a:solidFill>
                  <a:latin typeface="DM Sans"/>
                </a:rPr>
                <a:t>The objective of this project is to create a bicycle-powered generator that can produce electricity through pedaling. The project will not only promote physical activity but also contribute to sustainable energy production.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1872413"/>
            <a:ext cx="8594308" cy="6542174"/>
          </a:xfrm>
          <a:custGeom>
            <a:avLst/>
            <a:gdLst/>
            <a:ahLst/>
            <a:cxnLst/>
            <a:rect l="l" t="t" r="r" b="b"/>
            <a:pathLst>
              <a:path w="8594308" h="6542174">
                <a:moveTo>
                  <a:pt x="0" y="0"/>
                </a:moveTo>
                <a:lnTo>
                  <a:pt x="8594308" y="0"/>
                </a:lnTo>
                <a:lnTo>
                  <a:pt x="8594308" y="6542174"/>
                </a:lnTo>
                <a:lnTo>
                  <a:pt x="0" y="6542174"/>
                </a:lnTo>
                <a:lnTo>
                  <a:pt x="0" y="0"/>
                </a:lnTo>
                <a:close/>
              </a:path>
            </a:pathLst>
          </a:custGeom>
          <a:blipFill>
            <a:blip r:embed="rId2"/>
            <a:stretch>
              <a:fillRect l="-22431" r="-34151" b="-15706"/>
            </a:stretch>
          </a:blipFill>
        </p:spPr>
      </p:sp>
      <p:grpSp>
        <p:nvGrpSpPr>
          <p:cNvPr id="6" name="Group 6"/>
          <p:cNvGrpSpPr/>
          <p:nvPr/>
        </p:nvGrpSpPr>
        <p:grpSpPr>
          <a:xfrm>
            <a:off x="9067800" y="1631282"/>
            <a:ext cx="8408404" cy="7490152"/>
            <a:chOff x="0" y="0"/>
            <a:chExt cx="11211206" cy="9986869"/>
          </a:xfrm>
        </p:grpSpPr>
        <p:sp>
          <p:nvSpPr>
            <p:cNvPr id="7" name="TextBox 7"/>
            <p:cNvSpPr txBox="1"/>
            <p:nvPr/>
          </p:nvSpPr>
          <p:spPr>
            <a:xfrm>
              <a:off x="0" y="-19050"/>
              <a:ext cx="11211206" cy="2774950"/>
            </a:xfrm>
            <a:prstGeom prst="rect">
              <a:avLst/>
            </a:prstGeom>
          </p:spPr>
          <p:txBody>
            <a:bodyPr lIns="0" tIns="0" rIns="0" bIns="0" rtlCol="0" anchor="t">
              <a:spAutoFit/>
            </a:bodyPr>
            <a:lstStyle/>
            <a:p>
              <a:pPr marL="0" lvl="0" indent="0" algn="l">
                <a:lnSpc>
                  <a:spcPts val="7275"/>
                </a:lnSpc>
                <a:spcBef>
                  <a:spcPct val="0"/>
                </a:spcBef>
              </a:pPr>
              <a:r>
                <a:rPr lang="en-US" sz="7500" u="none" spc="-420">
                  <a:solidFill>
                    <a:srgbClr val="A9C0C6"/>
                  </a:solidFill>
                  <a:latin typeface="Heading Now 71-78"/>
                </a:rPr>
                <a:t>Applications of Bicycle Generator</a:t>
              </a:r>
            </a:p>
          </p:txBody>
        </p:sp>
        <p:sp>
          <p:nvSpPr>
            <p:cNvPr id="8" name="TextBox 8"/>
            <p:cNvSpPr txBox="1"/>
            <p:nvPr/>
          </p:nvSpPr>
          <p:spPr>
            <a:xfrm>
              <a:off x="0" y="4123700"/>
              <a:ext cx="11211206" cy="723900"/>
            </a:xfrm>
            <a:prstGeom prst="rect">
              <a:avLst/>
            </a:prstGeom>
          </p:spPr>
          <p:txBody>
            <a:bodyPr lIns="0" tIns="0" rIns="0" bIns="0" rtlCol="0" anchor="t">
              <a:spAutoFit/>
            </a:bodyPr>
            <a:lstStyle/>
            <a:p>
              <a:pPr marL="0" lvl="0" indent="0" algn="l">
                <a:lnSpc>
                  <a:spcPts val="3839"/>
                </a:lnSpc>
                <a:spcBef>
                  <a:spcPct val="0"/>
                </a:spcBef>
              </a:pPr>
              <a:r>
                <a:rPr lang="en-US" sz="3199" u="none" spc="-143">
                  <a:solidFill>
                    <a:srgbClr val="A9C0C6"/>
                  </a:solidFill>
                  <a:latin typeface="Heading Now 71-78"/>
                </a:rPr>
                <a:t>Generate electricity while exercising.</a:t>
              </a:r>
            </a:p>
          </p:txBody>
        </p:sp>
        <p:sp>
          <p:nvSpPr>
            <p:cNvPr id="9" name="TextBox 9"/>
            <p:cNvSpPr txBox="1"/>
            <p:nvPr/>
          </p:nvSpPr>
          <p:spPr>
            <a:xfrm>
              <a:off x="0" y="6045635"/>
              <a:ext cx="11211206" cy="1371600"/>
            </a:xfrm>
            <a:prstGeom prst="rect">
              <a:avLst/>
            </a:prstGeom>
          </p:spPr>
          <p:txBody>
            <a:bodyPr lIns="0" tIns="0" rIns="0" bIns="0" rtlCol="0" anchor="t">
              <a:spAutoFit/>
            </a:bodyPr>
            <a:lstStyle/>
            <a:p>
              <a:pPr marL="0" lvl="0" indent="0" algn="l">
                <a:lnSpc>
                  <a:spcPts val="3839"/>
                </a:lnSpc>
                <a:spcBef>
                  <a:spcPct val="0"/>
                </a:spcBef>
              </a:pPr>
              <a:r>
                <a:rPr lang="en-US" sz="3199" u="none" spc="-143">
                  <a:solidFill>
                    <a:srgbClr val="A9C0C6"/>
                  </a:solidFill>
                  <a:latin typeface="Heading Now 71-78"/>
                </a:rPr>
                <a:t>Charge small electronic devices like phones and tablets.</a:t>
              </a:r>
            </a:p>
          </p:txBody>
        </p:sp>
        <p:sp>
          <p:nvSpPr>
            <p:cNvPr id="10" name="TextBox 10"/>
            <p:cNvSpPr txBox="1"/>
            <p:nvPr/>
          </p:nvSpPr>
          <p:spPr>
            <a:xfrm>
              <a:off x="0" y="8615269"/>
              <a:ext cx="11211206" cy="1371600"/>
            </a:xfrm>
            <a:prstGeom prst="rect">
              <a:avLst/>
            </a:prstGeom>
          </p:spPr>
          <p:txBody>
            <a:bodyPr lIns="0" tIns="0" rIns="0" bIns="0" rtlCol="0" anchor="t">
              <a:spAutoFit/>
            </a:bodyPr>
            <a:lstStyle/>
            <a:p>
              <a:pPr marL="0" lvl="0" indent="0" algn="l">
                <a:lnSpc>
                  <a:spcPts val="3840"/>
                </a:lnSpc>
                <a:spcBef>
                  <a:spcPct val="0"/>
                </a:spcBef>
              </a:pPr>
              <a:r>
                <a:rPr lang="en-US" sz="3200" u="none" spc="-144">
                  <a:solidFill>
                    <a:srgbClr val="A9C0C6"/>
                  </a:solidFill>
                  <a:latin typeface="Heading Now 71-78"/>
                </a:rPr>
                <a:t>Power small appliances like lights or fans in off-grid settings.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2379292"/>
            <a:ext cx="8493539" cy="5852059"/>
          </a:xfrm>
          <a:custGeom>
            <a:avLst/>
            <a:gdLst/>
            <a:ahLst/>
            <a:cxnLst/>
            <a:rect l="l" t="t" r="r" b="b"/>
            <a:pathLst>
              <a:path w="8493539" h="5852059">
                <a:moveTo>
                  <a:pt x="0" y="0"/>
                </a:moveTo>
                <a:lnTo>
                  <a:pt x="8493539" y="0"/>
                </a:lnTo>
                <a:lnTo>
                  <a:pt x="8493539" y="5852059"/>
                </a:lnTo>
                <a:lnTo>
                  <a:pt x="0" y="5852059"/>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First idea</a:t>
            </a:r>
          </a:p>
        </p:txBody>
      </p:sp>
      <p:sp>
        <p:nvSpPr>
          <p:cNvPr id="7" name="TextBox 7"/>
          <p:cNvSpPr txBox="1"/>
          <p:nvPr/>
        </p:nvSpPr>
        <p:spPr>
          <a:xfrm>
            <a:off x="10239751" y="3286021"/>
            <a:ext cx="7019549" cy="2019300"/>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The first project that provided for the bicycle to be attached behind the steering wheel.</a:t>
            </a: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2055649"/>
            <a:ext cx="8272763" cy="5900197"/>
          </a:xfrm>
          <a:custGeom>
            <a:avLst/>
            <a:gdLst/>
            <a:ahLst/>
            <a:cxnLst/>
            <a:rect l="l" t="t" r="r" b="b"/>
            <a:pathLst>
              <a:path w="8272763" h="5900197">
                <a:moveTo>
                  <a:pt x="0" y="0"/>
                </a:moveTo>
                <a:lnTo>
                  <a:pt x="8272763" y="0"/>
                </a:lnTo>
                <a:lnTo>
                  <a:pt x="8272763" y="5900197"/>
                </a:lnTo>
                <a:lnTo>
                  <a:pt x="0" y="5900197"/>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Second idea</a:t>
            </a:r>
          </a:p>
        </p:txBody>
      </p:sp>
      <p:sp>
        <p:nvSpPr>
          <p:cNvPr id="7" name="TextBox 7"/>
          <p:cNvSpPr txBox="1"/>
          <p:nvPr/>
        </p:nvSpPr>
        <p:spPr>
          <a:xfrm>
            <a:off x="10239751" y="3286021"/>
            <a:ext cx="7019549" cy="6877050"/>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the bike will moun with the front wheel.</a:t>
            </a:r>
          </a:p>
          <a:p>
            <a:pPr>
              <a:lnSpc>
                <a:spcPts val="3839"/>
              </a:lnSpc>
            </a:pPr>
            <a:r>
              <a:rPr lang="en-US" sz="3199" spc="-143">
                <a:solidFill>
                  <a:srgbClr val="A9C0C6"/>
                </a:solidFill>
                <a:latin typeface="Heading Now 71-78"/>
              </a:rPr>
              <a:t>At the last stage of assembly, one of the rolls needs to be made into a lead for a current generator, with the help of which it will be possible to charge electrical devices. The drive from the roll to the generator will be made with the help of two wheel gears and a chain.</a:t>
            </a:r>
          </a:p>
          <a:p>
            <a:pPr>
              <a:lnSpc>
                <a:spcPts val="3839"/>
              </a:lnSpc>
            </a:pPr>
            <a:endParaRPr lang="en-US" sz="3199" spc="-143">
              <a:solidFill>
                <a:srgbClr val="A9C0C6"/>
              </a:solidFill>
              <a:latin typeface="Heading Now 71-78"/>
            </a:endParaRPr>
          </a:p>
          <a:p>
            <a:pPr>
              <a:lnSpc>
                <a:spcPts val="3839"/>
              </a:lnSpc>
            </a:pPr>
            <a:endParaRPr lang="en-US" sz="3199" spc="-143">
              <a:solidFill>
                <a:srgbClr val="A9C0C6"/>
              </a:solidFill>
              <a:latin typeface="Heading Now 71-78"/>
            </a:endParaRP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1028700"/>
            <a:ext cx="8936502" cy="8229600"/>
          </a:xfrm>
          <a:custGeom>
            <a:avLst/>
            <a:gdLst/>
            <a:ahLst/>
            <a:cxnLst/>
            <a:rect l="l" t="t" r="r" b="b"/>
            <a:pathLst>
              <a:path w="8936502" h="8229600">
                <a:moveTo>
                  <a:pt x="0" y="0"/>
                </a:moveTo>
                <a:lnTo>
                  <a:pt x="8936502" y="0"/>
                </a:lnTo>
                <a:lnTo>
                  <a:pt x="8936502" y="8229600"/>
                </a:lnTo>
                <a:lnTo>
                  <a:pt x="0" y="8229600"/>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Last idea</a:t>
            </a:r>
          </a:p>
        </p:txBody>
      </p:sp>
      <p:sp>
        <p:nvSpPr>
          <p:cNvPr id="7" name="TextBox 7"/>
          <p:cNvSpPr txBox="1"/>
          <p:nvPr/>
        </p:nvSpPr>
        <p:spPr>
          <a:xfrm>
            <a:off x="10239751" y="3286021"/>
            <a:ext cx="7019549" cy="1533525"/>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Dynamo.</a:t>
            </a:r>
          </a:p>
          <a:p>
            <a:pPr>
              <a:lnSpc>
                <a:spcPts val="3839"/>
              </a:lnSpc>
            </a:pPr>
            <a:endParaRPr lang="en-US" sz="3199" spc="-143">
              <a:solidFill>
                <a:srgbClr val="A9C0C6"/>
              </a:solidFill>
              <a:latin typeface="Heading Now 71-78"/>
            </a:endParaRP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0" y="0"/>
            <a:ext cx="5657850" cy="10287000"/>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6172200" y="50800"/>
            <a:ext cx="5786438" cy="10287000"/>
          </a:xfrm>
          <a:prstGeom prst="rect">
            <a:avLst/>
          </a:prstGeom>
        </p:spPr>
      </p:pic>
      <p:pic>
        <p:nvPicPr>
          <p:cNvPr id="4" name="Picture 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rcRect/>
          <a:stretch>
            <a:fillRect/>
          </a:stretch>
        </p:blipFill>
        <p:spPr>
          <a:xfrm>
            <a:off x="12472987" y="0"/>
            <a:ext cx="5815012" cy="10337800"/>
          </a:xfrm>
          <a:prstGeom prst="rect">
            <a:avLst/>
          </a:prstGeom>
        </p:spPr>
      </p:pic>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video>
              <p:cMediaNode vol="100000" mute="1">
                <p:cTn id="3" fill="hold" display="0">
                  <p:stCondLst>
                    <p:cond delay="indefinite"/>
                  </p:stCondLst>
                </p:cTn>
                <p:tgtEl>
                  <p:spTgt spid="3"/>
                </p:tgtEl>
              </p:cMediaNode>
            </p:video>
            <p:video>
              <p:cMediaNode vol="100000" mute="1">
                <p:cTn id="4"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259</Words>
  <Application>Microsoft Office PowerPoint</Application>
  <PresentationFormat>Custom</PresentationFormat>
  <Paragraphs>21</Paragraphs>
  <Slides>18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Heading Now 71-78</vt:lpstr>
      <vt:lpstr>DM Sans</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Powering the Future: Bicycle as a Generator</dc:title>
  <cp:lastModifiedBy>Rikarda Damroze-Sprunce</cp:lastModifiedBy>
  <cp:revision>1</cp:revision>
  <dcterms:created xsi:type="dcterms:W3CDTF">2006-08-16T00:00:00Z</dcterms:created>
  <dcterms:modified xsi:type="dcterms:W3CDTF">2023-06-06T22:24:12Z</dcterms:modified>
  <dc:identifier>DAFlFbCAv3E</dc:identifier>
</cp:coreProperties>
</file>