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DM Sans" panose="020B0604020202020204" charset="-18"/>
      <p:regular r:id="rId24"/>
      <p:bold r:id="rId25"/>
      <p:italic r:id="rId26"/>
      <p:boldItalic r:id="rId27"/>
    </p:embeddedFont>
    <p:embeddedFont>
      <p:font typeface="DM Sans Bold" panose="020B0604020202020204" charset="-18"/>
      <p:regular r:id="rId28"/>
    </p:embeddedFont>
    <p:embeddedFont>
      <p:font typeface="Heading Now 71-78"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0C588B-D0FF-49ED-AFC4-C08852DE24E7}" v="6" dt="2023-06-06T22:24:0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arda Damroze-Sprunce" userId="9df0be8d-0028-4ae6-a713-b6ac5f602816" providerId="ADAL" clId="{950C588B-D0FF-49ED-AFC4-C08852DE24E7}"/>
    <pc:docChg chg="modSld">
      <pc:chgData name="Rikarda Damroze-Sprunce" userId="9df0be8d-0028-4ae6-a713-b6ac5f602816" providerId="ADAL" clId="{950C588B-D0FF-49ED-AFC4-C08852DE24E7}" dt="2023-06-06T22:23:59.602" v="2" actId="14100"/>
      <pc:docMkLst>
        <pc:docMk/>
      </pc:docMkLst>
      <pc:sldChg chg="addSp modSp mod modAnim">
        <pc:chgData name="Rikarda Damroze-Sprunce" userId="9df0be8d-0028-4ae6-a713-b6ac5f602816" providerId="ADAL" clId="{950C588B-D0FF-49ED-AFC4-C08852DE24E7}" dt="2023-06-06T22:23:59.602" v="2" actId="14100"/>
        <pc:sldMkLst>
          <pc:docMk/>
          <pc:sldMk cId="0" sldId="270"/>
        </pc:sldMkLst>
        <pc:picChg chg="add mod">
          <ac:chgData name="Rikarda Damroze-Sprunce" userId="9df0be8d-0028-4ae6-a713-b6ac5f602816" providerId="ADAL" clId="{950C588B-D0FF-49ED-AFC4-C08852DE24E7}" dt="2023-06-06T22:23:59.602" v="2" actId="14100"/>
          <ac:picMkLst>
            <pc:docMk/>
            <pc:sldMk cId="0" sldId="270"/>
            <ac:picMk id="2" creationId="{A731D26B-455B-50E0-F759-BF7AC9DA75A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1.jpeg"/><Relationship Id="rId4" Type="http://schemas.openxmlformats.org/officeDocument/2006/relationships/video" Target="../media/media2.mp4"/><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7524293"/>
            <a:ext cx="18288000" cy="2762707"/>
            <a:chOff x="0" y="0"/>
            <a:chExt cx="4816593" cy="727627"/>
          </a:xfrm>
        </p:grpSpPr>
        <p:sp>
          <p:nvSpPr>
            <p:cNvPr id="3" name="Freeform 3"/>
            <p:cNvSpPr/>
            <p:nvPr/>
          </p:nvSpPr>
          <p:spPr>
            <a:xfrm>
              <a:off x="0" y="0"/>
              <a:ext cx="4816592" cy="727627"/>
            </a:xfrm>
            <a:custGeom>
              <a:avLst/>
              <a:gdLst/>
              <a:ahLst/>
              <a:cxnLst/>
              <a:rect l="l" t="t" r="r" b="b"/>
              <a:pathLst>
                <a:path w="4816592" h="727627">
                  <a:moveTo>
                    <a:pt x="0" y="0"/>
                  </a:moveTo>
                  <a:lnTo>
                    <a:pt x="4816592" y="0"/>
                  </a:lnTo>
                  <a:lnTo>
                    <a:pt x="4816592" y="727627"/>
                  </a:lnTo>
                  <a:lnTo>
                    <a:pt x="0" y="727627"/>
                  </a:lnTo>
                  <a:close/>
                </a:path>
              </a:pathLst>
            </a:custGeom>
            <a:solidFill>
              <a:srgbClr val="1A3D3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15201900" y="7524293"/>
            <a:ext cx="3086100" cy="2762707"/>
            <a:chOff x="0" y="0"/>
            <a:chExt cx="812800" cy="727627"/>
          </a:xfrm>
        </p:grpSpPr>
        <p:sp>
          <p:nvSpPr>
            <p:cNvPr id="6" name="Freeform 6"/>
            <p:cNvSpPr/>
            <p:nvPr/>
          </p:nvSpPr>
          <p:spPr>
            <a:xfrm>
              <a:off x="0" y="0"/>
              <a:ext cx="812800" cy="727627"/>
            </a:xfrm>
            <a:custGeom>
              <a:avLst/>
              <a:gdLst/>
              <a:ahLst/>
              <a:cxnLst/>
              <a:rect l="l" t="t" r="r" b="b"/>
              <a:pathLst>
                <a:path w="812800" h="727627">
                  <a:moveTo>
                    <a:pt x="0" y="0"/>
                  </a:moveTo>
                  <a:lnTo>
                    <a:pt x="812800" y="0"/>
                  </a:lnTo>
                  <a:lnTo>
                    <a:pt x="812800" y="727627"/>
                  </a:lnTo>
                  <a:lnTo>
                    <a:pt x="0" y="727627"/>
                  </a:lnTo>
                  <a:close/>
                </a:path>
              </a:pathLst>
            </a:custGeom>
            <a:solidFill>
              <a:srgbClr val="C1F944"/>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8" name="AutoShape 8"/>
          <p:cNvSpPr/>
          <p:nvPr/>
        </p:nvSpPr>
        <p:spPr>
          <a:xfrm>
            <a:off x="10594975" y="44"/>
            <a:ext cx="19050" cy="10287000"/>
          </a:xfrm>
          <a:prstGeom prst="line">
            <a:avLst/>
          </a:prstGeom>
          <a:ln w="47625" cap="flat">
            <a:solidFill>
              <a:srgbClr val="C1F944"/>
            </a:solidFill>
            <a:prstDash val="solid"/>
            <a:headEnd type="none" w="sm" len="sm"/>
            <a:tailEnd type="none" w="sm" len="sm"/>
          </a:ln>
        </p:spPr>
      </p:sp>
      <p:sp>
        <p:nvSpPr>
          <p:cNvPr id="9" name="Freeform 9"/>
          <p:cNvSpPr/>
          <p:nvPr/>
        </p:nvSpPr>
        <p:spPr>
          <a:xfrm>
            <a:off x="10637837" y="-2789962"/>
            <a:ext cx="7650163" cy="10314255"/>
          </a:xfrm>
          <a:custGeom>
            <a:avLst/>
            <a:gdLst/>
            <a:ahLst/>
            <a:cxnLst/>
            <a:rect l="l" t="t" r="r" b="b"/>
            <a:pathLst>
              <a:path w="7650163" h="10314255">
                <a:moveTo>
                  <a:pt x="0" y="0"/>
                </a:moveTo>
                <a:lnTo>
                  <a:pt x="7650163" y="0"/>
                </a:lnTo>
                <a:lnTo>
                  <a:pt x="7650163" y="10314255"/>
                </a:lnTo>
                <a:lnTo>
                  <a:pt x="0" y="10314255"/>
                </a:lnTo>
                <a:lnTo>
                  <a:pt x="0" y="0"/>
                </a:lnTo>
                <a:close/>
              </a:path>
            </a:pathLst>
          </a:custGeom>
          <a:blipFill>
            <a:blip r:embed="rId2"/>
            <a:stretch>
              <a:fillRect b="-31923"/>
            </a:stretch>
          </a:blipFill>
        </p:spPr>
      </p:sp>
      <p:sp>
        <p:nvSpPr>
          <p:cNvPr id="10" name="TextBox 10"/>
          <p:cNvSpPr txBox="1"/>
          <p:nvPr/>
        </p:nvSpPr>
        <p:spPr>
          <a:xfrm>
            <a:off x="1346200" y="1918436"/>
            <a:ext cx="7835900" cy="2733577"/>
          </a:xfrm>
          <a:prstGeom prst="rect">
            <a:avLst/>
          </a:prstGeom>
        </p:spPr>
        <p:txBody>
          <a:bodyPr lIns="0" tIns="0" rIns="0" bIns="0" rtlCol="0" anchor="t">
            <a:spAutoFit/>
          </a:bodyPr>
          <a:lstStyle/>
          <a:p>
            <a:pPr marL="0" lvl="0" indent="0" algn="l">
              <a:lnSpc>
                <a:spcPts val="6639"/>
              </a:lnSpc>
            </a:pPr>
            <a:r>
              <a:rPr lang="en-US" sz="6844" u="none" spc="-369">
                <a:solidFill>
                  <a:srgbClr val="1A3D36"/>
                </a:solidFill>
                <a:latin typeface="Heading Now 71-78"/>
              </a:rPr>
              <a:t>Powering the Future: Bicycle as a Generator</a:t>
            </a:r>
          </a:p>
        </p:txBody>
      </p:sp>
      <p:pic>
        <p:nvPicPr>
          <p:cNvPr id="12" name="Obrázek 11">
            <a:extLst>
              <a:ext uri="{FF2B5EF4-FFF2-40B4-BE49-F238E27FC236}">
                <a16:creationId xmlns:a16="http://schemas.microsoft.com/office/drawing/2014/main" id="{47286494-95C3-4AA0-A1EB-2CACB990C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68" y="194486"/>
            <a:ext cx="6277369" cy="14005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0905" r="10905"/>
            <a:stretch>
              <a:fillRect/>
            </a:stretch>
          </p:blipFill>
          <p:spPr>
            <a:xfrm>
              <a:off x="0" y="0"/>
              <a:ext cx="8043333" cy="13716000"/>
            </a:xfrm>
            <a:prstGeom prst="rect">
              <a:avLst/>
            </a:prstGeom>
          </p:spPr>
        </p:pic>
        <p:pic>
          <p:nvPicPr>
            <p:cNvPr id="4" name="Picture 4"/>
            <p:cNvPicPr>
              <a:picLocks noChangeAspect="1"/>
            </p:cNvPicPr>
            <p:nvPr/>
          </p:nvPicPr>
          <p:blipFill>
            <a:blip r:embed="rId3"/>
            <a:srcRect l="10905" r="10905"/>
            <a:stretch>
              <a:fillRect/>
            </a:stretch>
          </p:blipFill>
          <p:spPr>
            <a:xfrm>
              <a:off x="8170333" y="0"/>
              <a:ext cx="8043333" cy="13716000"/>
            </a:xfrm>
            <a:prstGeom prst="rect">
              <a:avLst/>
            </a:prstGeom>
          </p:spPr>
        </p:pic>
        <p:pic>
          <p:nvPicPr>
            <p:cNvPr id="5" name="Picture 5"/>
            <p:cNvPicPr>
              <a:picLocks noChangeAspect="1"/>
            </p:cNvPicPr>
            <p:nvPr/>
          </p:nvPicPr>
          <p:blipFill>
            <a:blip r:embed="rId4"/>
            <a:srcRect l="10905" r="10905"/>
            <a:stretch>
              <a:fillRect/>
            </a:stretch>
          </p:blipFill>
          <p:spPr>
            <a:xfrm>
              <a:off x="16340667" y="0"/>
              <a:ext cx="8043333" cy="1371600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0905" r="10905"/>
            <a:stretch>
              <a:fillRect/>
            </a:stretch>
          </p:blipFill>
          <p:spPr>
            <a:xfrm>
              <a:off x="0" y="0"/>
              <a:ext cx="8043333" cy="13716000"/>
            </a:xfrm>
            <a:prstGeom prst="rect">
              <a:avLst/>
            </a:prstGeom>
          </p:spPr>
        </p:pic>
        <p:pic>
          <p:nvPicPr>
            <p:cNvPr id="4" name="Picture 4"/>
            <p:cNvPicPr>
              <a:picLocks noChangeAspect="1"/>
            </p:cNvPicPr>
            <p:nvPr/>
          </p:nvPicPr>
          <p:blipFill>
            <a:blip r:embed="rId3"/>
            <a:srcRect l="10905" r="10905"/>
            <a:stretch>
              <a:fillRect/>
            </a:stretch>
          </p:blipFill>
          <p:spPr>
            <a:xfrm>
              <a:off x="8170333" y="0"/>
              <a:ext cx="8043333" cy="13716000"/>
            </a:xfrm>
            <a:prstGeom prst="rect">
              <a:avLst/>
            </a:prstGeom>
          </p:spPr>
        </p:pic>
        <p:pic>
          <p:nvPicPr>
            <p:cNvPr id="5" name="Picture 5"/>
            <p:cNvPicPr>
              <a:picLocks noChangeAspect="1"/>
            </p:cNvPicPr>
            <p:nvPr/>
          </p:nvPicPr>
          <p:blipFill>
            <a:blip r:embed="rId4"/>
            <a:srcRect l="10905" r="10905"/>
            <a:stretch>
              <a:fillRect/>
            </a:stretch>
          </p:blipFill>
          <p:spPr>
            <a:xfrm>
              <a:off x="16340667" y="0"/>
              <a:ext cx="8043333" cy="1371600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sp>
        <p:nvSpPr>
          <p:cNvPr id="2" name="Freeform 2"/>
          <p:cNvSpPr/>
          <p:nvPr/>
        </p:nvSpPr>
        <p:spPr>
          <a:xfrm>
            <a:off x="0" y="0"/>
            <a:ext cx="5786438" cy="10287000"/>
          </a:xfrm>
          <a:custGeom>
            <a:avLst/>
            <a:gdLst/>
            <a:ahLst/>
            <a:cxnLst/>
            <a:rect l="l" t="t" r="r" b="b"/>
            <a:pathLst>
              <a:path w="5786438" h="10287000">
                <a:moveTo>
                  <a:pt x="0" y="0"/>
                </a:moveTo>
                <a:lnTo>
                  <a:pt x="5786438" y="0"/>
                </a:lnTo>
                <a:lnTo>
                  <a:pt x="5786438" y="10287000"/>
                </a:lnTo>
                <a:lnTo>
                  <a:pt x="0" y="10287000"/>
                </a:lnTo>
                <a:lnTo>
                  <a:pt x="0" y="0"/>
                </a:lnTo>
                <a:close/>
              </a:path>
            </a:pathLst>
          </a:custGeom>
          <a:blipFill>
            <a:blip r:embed="rId2"/>
            <a:stretch>
              <a:fillRect/>
            </a:stretch>
          </a:blipFill>
        </p:spPr>
      </p:sp>
      <p:sp>
        <p:nvSpPr>
          <p:cNvPr id="3" name="Freeform 3"/>
          <p:cNvSpPr/>
          <p:nvPr/>
        </p:nvSpPr>
        <p:spPr>
          <a:xfrm>
            <a:off x="6014317"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3"/>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18209" b="18209"/>
            <a:stretch>
              <a:fillRect/>
            </a:stretch>
          </p:blipFill>
          <p:spPr>
            <a:xfrm>
              <a:off x="0" y="0"/>
              <a:ext cx="12128500" cy="13716000"/>
            </a:xfrm>
            <a:prstGeom prst="rect">
              <a:avLst/>
            </a:prstGeom>
          </p:spPr>
        </p:pic>
        <p:pic>
          <p:nvPicPr>
            <p:cNvPr id="4" name="Picture 4"/>
            <p:cNvPicPr>
              <a:picLocks noChangeAspect="1"/>
            </p:cNvPicPr>
            <p:nvPr/>
          </p:nvPicPr>
          <p:blipFill>
            <a:blip r:embed="rId3"/>
            <a:srcRect t="8530" b="27856"/>
            <a:stretch>
              <a:fillRect/>
            </a:stretch>
          </p:blipFill>
          <p:spPr>
            <a:xfrm>
              <a:off x="12255500" y="0"/>
              <a:ext cx="12128500" cy="13716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pic>
        <p:nvPicPr>
          <p:cNvPr id="2" name="WhatsApp video 2023-03-31 plkst. 16.55.52">
            <a:hlinkClick r:id="" action="ppaction://media"/>
            <a:extLst>
              <a:ext uri="{FF2B5EF4-FFF2-40B4-BE49-F238E27FC236}">
                <a16:creationId xmlns:a16="http://schemas.microsoft.com/office/drawing/2014/main" id="{A731D26B-455B-50E0-F759-BF7AC9DA75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644260" cy="10254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652" b="19160"/>
          <a:stretch>
            <a:fillRect/>
          </a:stretch>
        </p:blipFill>
        <p:spPr>
          <a:xfrm>
            <a:off x="0" y="0"/>
            <a:ext cx="18288000" cy="10287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3D36"/>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467163" y="0"/>
            <a:ext cx="5786438" cy="10287000"/>
          </a:xfrm>
          <a:prstGeom prst="rect">
            <a:avLst/>
          </a:prstGeom>
        </p:spPr>
      </p:pic>
      <p:grpSp>
        <p:nvGrpSpPr>
          <p:cNvPr id="3" name="Group 3"/>
          <p:cNvGrpSpPr/>
          <p:nvPr/>
        </p:nvGrpSpPr>
        <p:grpSpPr>
          <a:xfrm>
            <a:off x="10857926" y="1492468"/>
            <a:ext cx="5532090" cy="7302065"/>
            <a:chOff x="0" y="0"/>
            <a:chExt cx="7376120" cy="9736086"/>
          </a:xfrm>
        </p:grpSpPr>
        <p:sp>
          <p:nvSpPr>
            <p:cNvPr id="4" name="TextBox 4"/>
            <p:cNvSpPr txBox="1"/>
            <p:nvPr/>
          </p:nvSpPr>
          <p:spPr>
            <a:xfrm>
              <a:off x="0" y="3034085"/>
              <a:ext cx="7376120" cy="6702002"/>
            </a:xfrm>
            <a:prstGeom prst="rect">
              <a:avLst/>
            </a:prstGeom>
          </p:spPr>
          <p:txBody>
            <a:bodyPr lIns="0" tIns="0" rIns="0" bIns="0" rtlCol="0" anchor="t">
              <a:spAutoFit/>
            </a:bodyPr>
            <a:lstStyle/>
            <a:p>
              <a:pPr marL="0" lvl="0" indent="0" algn="l">
                <a:lnSpc>
                  <a:spcPts val="4480"/>
                </a:lnSpc>
                <a:spcBef>
                  <a:spcPct val="0"/>
                </a:spcBef>
              </a:pPr>
              <a:r>
                <a:rPr lang="en-US" sz="3200" u="none" spc="-147">
                  <a:solidFill>
                    <a:srgbClr val="FFFFFF"/>
                  </a:solidFill>
                  <a:latin typeface="DM Sans"/>
                </a:rPr>
                <a:t>The bicycle generator project is a perfect example of using sustainable energy to power our daily lives. Future scope includes implementing similar projects in other schools and communities, workplaces to promote clean energy and reduce carbon footprint.</a:t>
              </a:r>
            </a:p>
          </p:txBody>
        </p:sp>
        <p:sp>
          <p:nvSpPr>
            <p:cNvPr id="5" name="TextBox 5"/>
            <p:cNvSpPr txBox="1"/>
            <p:nvPr/>
          </p:nvSpPr>
          <p:spPr>
            <a:xfrm>
              <a:off x="0" y="-19050"/>
              <a:ext cx="7376120" cy="2095520"/>
            </a:xfrm>
            <a:prstGeom prst="rect">
              <a:avLst/>
            </a:prstGeom>
          </p:spPr>
          <p:txBody>
            <a:bodyPr lIns="0" tIns="0" rIns="0" bIns="0" rtlCol="0" anchor="t">
              <a:spAutoFit/>
            </a:bodyPr>
            <a:lstStyle/>
            <a:p>
              <a:pPr marL="0" lvl="0" indent="0" algn="l">
                <a:lnSpc>
                  <a:spcPts val="5535"/>
                </a:lnSpc>
                <a:spcBef>
                  <a:spcPct val="0"/>
                </a:spcBef>
              </a:pPr>
              <a:r>
                <a:rPr lang="en-US" sz="5707" u="none" spc="-319">
                  <a:solidFill>
                    <a:srgbClr val="FFFFFF"/>
                  </a:solidFill>
                  <a:latin typeface="Heading Now 71-78"/>
                </a:rPr>
                <a:t>Conclusion and Future Scope</a:t>
              </a:r>
            </a:p>
          </p:txBody>
        </p:sp>
      </p:grpSp>
    </p:spTree>
  </p:cSld>
  <p:clrMapOvr>
    <a:masterClrMapping/>
  </p:clrMapOvr>
  <p:timing>
    <p:tnLst>
      <p:par>
        <p:cTn id="1" dur="indefinite" restart="never" nodeType="tmRoot">
          <p:childTnLst>
            <p:video>
              <p:cMediaNode vol="100000" mute="1">
                <p:cTn id="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9C0C6"/>
        </a:solidFill>
        <a:effectLst/>
      </p:bgPr>
    </p:bg>
    <p:spTree>
      <p:nvGrpSpPr>
        <p:cNvPr id="1" name=""/>
        <p:cNvGrpSpPr/>
        <p:nvPr/>
      </p:nvGrpSpPr>
      <p:grpSpPr>
        <a:xfrm>
          <a:off x="0" y="0"/>
          <a:ext cx="0" cy="0"/>
          <a:chOff x="0" y="0"/>
          <a:chExt cx="0" cy="0"/>
        </a:xfrm>
      </p:grpSpPr>
      <p:sp>
        <p:nvSpPr>
          <p:cNvPr id="2" name="TextBox 2"/>
          <p:cNvSpPr txBox="1"/>
          <p:nvPr/>
        </p:nvSpPr>
        <p:spPr>
          <a:xfrm>
            <a:off x="874666" y="1009650"/>
            <a:ext cx="8928591" cy="2331637"/>
          </a:xfrm>
          <a:prstGeom prst="rect">
            <a:avLst/>
          </a:prstGeom>
        </p:spPr>
        <p:txBody>
          <a:bodyPr lIns="0" tIns="0" rIns="0" bIns="0" rtlCol="0" anchor="t">
            <a:spAutoFit/>
          </a:bodyPr>
          <a:lstStyle/>
          <a:p>
            <a:pPr marL="0" lvl="0" indent="0" algn="l">
              <a:lnSpc>
                <a:spcPts val="5627"/>
              </a:lnSpc>
              <a:spcBef>
                <a:spcPct val="0"/>
              </a:spcBef>
            </a:pPr>
            <a:r>
              <a:rPr lang="en-US" sz="5801" u="none" spc="-313">
                <a:solidFill>
                  <a:srgbClr val="FFFFFF"/>
                </a:solidFill>
                <a:latin typeface="Heading Now 71-78"/>
              </a:rPr>
              <a:t>Thank you for giving us the opportunity to share our project with you!</a:t>
            </a:r>
          </a:p>
        </p:txBody>
      </p:sp>
      <p:grpSp>
        <p:nvGrpSpPr>
          <p:cNvPr id="3" name="Group 3"/>
          <p:cNvGrpSpPr/>
          <p:nvPr/>
        </p:nvGrpSpPr>
        <p:grpSpPr>
          <a:xfrm>
            <a:off x="15214600" y="0"/>
            <a:ext cx="3073400" cy="10287000"/>
            <a:chOff x="0" y="0"/>
            <a:chExt cx="809455" cy="2709333"/>
          </a:xfrm>
        </p:grpSpPr>
        <p:sp>
          <p:nvSpPr>
            <p:cNvPr id="4" name="Freeform 4"/>
            <p:cNvSpPr/>
            <p:nvPr/>
          </p:nvSpPr>
          <p:spPr>
            <a:xfrm>
              <a:off x="0" y="0"/>
              <a:ext cx="809455" cy="2709333"/>
            </a:xfrm>
            <a:custGeom>
              <a:avLst/>
              <a:gdLst/>
              <a:ahLst/>
              <a:cxnLst/>
              <a:rect l="l" t="t" r="r" b="b"/>
              <a:pathLst>
                <a:path w="809455" h="2709333">
                  <a:moveTo>
                    <a:pt x="0" y="0"/>
                  </a:moveTo>
                  <a:lnTo>
                    <a:pt x="809455" y="0"/>
                  </a:lnTo>
                  <a:lnTo>
                    <a:pt x="809455" y="2709333"/>
                  </a:lnTo>
                  <a:lnTo>
                    <a:pt x="0" y="2709333"/>
                  </a:lnTo>
                  <a:close/>
                </a:path>
              </a:pathLst>
            </a:custGeom>
            <a:solidFill>
              <a:srgbClr val="EEEEF0"/>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6" name="AutoShape 6"/>
          <p:cNvSpPr/>
          <p:nvPr/>
        </p:nvSpPr>
        <p:spPr>
          <a:xfrm>
            <a:off x="15181263" y="-44"/>
            <a:ext cx="19050" cy="10287000"/>
          </a:xfrm>
          <a:prstGeom prst="line">
            <a:avLst/>
          </a:prstGeom>
          <a:ln w="47625" cap="flat">
            <a:solidFill>
              <a:srgbClr val="C1F944"/>
            </a:solidFill>
            <a:prstDash val="solid"/>
            <a:headEnd type="none" w="sm" len="sm"/>
            <a:tailEnd type="none" w="sm" len="sm"/>
          </a:ln>
        </p:spPr>
      </p:sp>
      <p:sp>
        <p:nvSpPr>
          <p:cNvPr id="7" name="AutoShape 7"/>
          <p:cNvSpPr/>
          <p:nvPr/>
        </p:nvSpPr>
        <p:spPr>
          <a:xfrm flipV="1">
            <a:off x="0" y="7597295"/>
            <a:ext cx="18288000" cy="75501"/>
          </a:xfrm>
          <a:prstGeom prst="line">
            <a:avLst/>
          </a:prstGeom>
          <a:ln w="3810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9C0C6"/>
        </a:solidFill>
        <a:effectLst/>
      </p:bgPr>
    </p:bg>
    <p:spTree>
      <p:nvGrpSpPr>
        <p:cNvPr id="1" name=""/>
        <p:cNvGrpSpPr/>
        <p:nvPr/>
      </p:nvGrpSpPr>
      <p:grpSpPr>
        <a:xfrm>
          <a:off x="0" y="0"/>
          <a:ext cx="0" cy="0"/>
          <a:chOff x="0" y="0"/>
          <a:chExt cx="0" cy="0"/>
        </a:xfrm>
      </p:grpSpPr>
      <p:grpSp>
        <p:nvGrpSpPr>
          <p:cNvPr id="2" name="Group 2"/>
          <p:cNvGrpSpPr/>
          <p:nvPr/>
        </p:nvGrpSpPr>
        <p:grpSpPr>
          <a:xfrm>
            <a:off x="7531100" y="7976457"/>
            <a:ext cx="1536700" cy="1689100"/>
            <a:chOff x="0" y="0"/>
            <a:chExt cx="404728" cy="444866"/>
          </a:xfrm>
        </p:grpSpPr>
        <p:sp>
          <p:nvSpPr>
            <p:cNvPr id="3" name="Freeform 3"/>
            <p:cNvSpPr/>
            <p:nvPr/>
          </p:nvSpPr>
          <p:spPr>
            <a:xfrm>
              <a:off x="0" y="0"/>
              <a:ext cx="404728" cy="444866"/>
            </a:xfrm>
            <a:custGeom>
              <a:avLst/>
              <a:gdLst/>
              <a:ahLst/>
              <a:cxnLst/>
              <a:rect l="l" t="t" r="r" b="b"/>
              <a:pathLst>
                <a:path w="404728" h="444866">
                  <a:moveTo>
                    <a:pt x="0" y="0"/>
                  </a:moveTo>
                  <a:lnTo>
                    <a:pt x="404728" y="0"/>
                  </a:lnTo>
                  <a:lnTo>
                    <a:pt x="404728" y="444866"/>
                  </a:lnTo>
                  <a:lnTo>
                    <a:pt x="0" y="444866"/>
                  </a:lnTo>
                  <a:close/>
                </a:path>
              </a:pathLst>
            </a:custGeom>
            <a:solidFill>
              <a:srgbClr val="C1F944"/>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1180700" y="1028700"/>
            <a:ext cx="6350400" cy="8229600"/>
          </a:xfrm>
          <a:custGeom>
            <a:avLst/>
            <a:gdLst/>
            <a:ahLst/>
            <a:cxnLst/>
            <a:rect l="l" t="t" r="r" b="b"/>
            <a:pathLst>
              <a:path w="6350400" h="8229600">
                <a:moveTo>
                  <a:pt x="0" y="0"/>
                </a:moveTo>
                <a:lnTo>
                  <a:pt x="6350400" y="0"/>
                </a:lnTo>
                <a:lnTo>
                  <a:pt x="6350400" y="8229600"/>
                </a:lnTo>
                <a:lnTo>
                  <a:pt x="0" y="8229600"/>
                </a:lnTo>
                <a:lnTo>
                  <a:pt x="0" y="0"/>
                </a:lnTo>
                <a:close/>
              </a:path>
            </a:pathLst>
          </a:custGeom>
          <a:blipFill>
            <a:blip r:embed="rId2"/>
            <a:stretch>
              <a:fillRect/>
            </a:stretch>
          </a:blipFill>
        </p:spPr>
      </p:sp>
      <p:sp>
        <p:nvSpPr>
          <p:cNvPr id="6" name="TextBox 6"/>
          <p:cNvSpPr txBox="1"/>
          <p:nvPr/>
        </p:nvSpPr>
        <p:spPr>
          <a:xfrm>
            <a:off x="10604500" y="6411762"/>
            <a:ext cx="5532090" cy="2462530"/>
          </a:xfrm>
          <a:prstGeom prst="rect">
            <a:avLst/>
          </a:prstGeom>
        </p:spPr>
        <p:txBody>
          <a:bodyPr lIns="0" tIns="0" rIns="0" bIns="0" rtlCol="0" anchor="t">
            <a:spAutoFit/>
          </a:bodyPr>
          <a:lstStyle/>
          <a:p>
            <a:pPr marL="0" lvl="0" indent="0" algn="l">
              <a:lnSpc>
                <a:spcPts val="3919"/>
              </a:lnSpc>
              <a:spcBef>
                <a:spcPct val="0"/>
              </a:spcBef>
            </a:pPr>
            <a:r>
              <a:rPr lang="en-US" sz="2799" u="none" spc="-128">
                <a:solidFill>
                  <a:srgbClr val="FFFFFF"/>
                </a:solidFill>
                <a:latin typeface="DM Sans"/>
              </a:rPr>
              <a:t>In this project, vocational students will use a bicycle to generate electricity. Pedaling for power is a sustainable and fun way to learn about energy production.</a:t>
            </a:r>
          </a:p>
        </p:txBody>
      </p:sp>
      <p:sp>
        <p:nvSpPr>
          <p:cNvPr id="7" name="TextBox 7"/>
          <p:cNvSpPr txBox="1"/>
          <p:nvPr/>
        </p:nvSpPr>
        <p:spPr>
          <a:xfrm>
            <a:off x="10604500" y="2980415"/>
            <a:ext cx="5532090" cy="2877312"/>
          </a:xfrm>
          <a:prstGeom prst="rect">
            <a:avLst/>
          </a:prstGeom>
        </p:spPr>
        <p:txBody>
          <a:bodyPr lIns="0" tIns="0" rIns="0" bIns="0" rtlCol="0" anchor="t">
            <a:spAutoFit/>
          </a:bodyPr>
          <a:lstStyle/>
          <a:p>
            <a:pPr marL="0" lvl="0" indent="0" algn="l">
              <a:lnSpc>
                <a:spcPts val="6984"/>
              </a:lnSpc>
              <a:spcBef>
                <a:spcPct val="0"/>
              </a:spcBef>
            </a:pPr>
            <a:r>
              <a:rPr lang="en-US" sz="7200" u="none" spc="-403">
                <a:solidFill>
                  <a:srgbClr val="FFFFFF"/>
                </a:solidFill>
                <a:latin typeface="Heading Now 71-78"/>
              </a:rPr>
              <a:t>Introduction to the project</a:t>
            </a:r>
          </a:p>
        </p:txBody>
      </p:sp>
      <p:sp>
        <p:nvSpPr>
          <p:cNvPr id="8" name="TextBox 8"/>
          <p:cNvSpPr txBox="1"/>
          <p:nvPr/>
        </p:nvSpPr>
        <p:spPr>
          <a:xfrm>
            <a:off x="4347466" y="8224432"/>
            <a:ext cx="3183634" cy="649860"/>
          </a:xfrm>
          <a:prstGeom prst="rect">
            <a:avLst/>
          </a:prstGeom>
        </p:spPr>
        <p:txBody>
          <a:bodyPr lIns="0" tIns="0" rIns="0" bIns="0" rtlCol="0" anchor="t">
            <a:spAutoFit/>
          </a:bodyPr>
          <a:lstStyle/>
          <a:p>
            <a:pPr marL="0" lvl="0" indent="0" algn="l">
              <a:lnSpc>
                <a:spcPts val="4019"/>
              </a:lnSpc>
              <a:spcBef>
                <a:spcPct val="0"/>
              </a:spcBef>
            </a:pPr>
            <a:r>
              <a:rPr lang="en-US" sz="4143" spc="-232">
                <a:solidFill>
                  <a:srgbClr val="FFFFFF"/>
                </a:solidFill>
                <a:latin typeface="Heading Now 71-78"/>
              </a:rPr>
              <a:t>inspiration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C0C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299450" y="-8299450"/>
            <a:ext cx="1689100" cy="18288000"/>
            <a:chOff x="0" y="0"/>
            <a:chExt cx="444866" cy="4816593"/>
          </a:xfrm>
        </p:grpSpPr>
        <p:sp>
          <p:nvSpPr>
            <p:cNvPr id="3" name="Freeform 3"/>
            <p:cNvSpPr/>
            <p:nvPr/>
          </p:nvSpPr>
          <p:spPr>
            <a:xfrm>
              <a:off x="0" y="0"/>
              <a:ext cx="444866" cy="4816592"/>
            </a:xfrm>
            <a:custGeom>
              <a:avLst/>
              <a:gdLst/>
              <a:ahLst/>
              <a:cxnLst/>
              <a:rect l="l" t="t" r="r" b="b"/>
              <a:pathLst>
                <a:path w="444866" h="4816592">
                  <a:moveTo>
                    <a:pt x="0" y="0"/>
                  </a:moveTo>
                  <a:lnTo>
                    <a:pt x="444866" y="0"/>
                  </a:lnTo>
                  <a:lnTo>
                    <a:pt x="444866" y="4816592"/>
                  </a:lnTo>
                  <a:lnTo>
                    <a:pt x="0" y="4816592"/>
                  </a:lnTo>
                  <a:close/>
                </a:path>
              </a:pathLst>
            </a:custGeom>
            <a:solidFill>
              <a:srgbClr val="EEEEF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16751300" y="0"/>
            <a:ext cx="1619250" cy="1689100"/>
            <a:chOff x="0" y="0"/>
            <a:chExt cx="426469" cy="444866"/>
          </a:xfrm>
        </p:grpSpPr>
        <p:sp>
          <p:nvSpPr>
            <p:cNvPr id="6" name="Freeform 6"/>
            <p:cNvSpPr/>
            <p:nvPr/>
          </p:nvSpPr>
          <p:spPr>
            <a:xfrm>
              <a:off x="0" y="0"/>
              <a:ext cx="426469" cy="444866"/>
            </a:xfrm>
            <a:custGeom>
              <a:avLst/>
              <a:gdLst/>
              <a:ahLst/>
              <a:cxnLst/>
              <a:rect l="l" t="t" r="r" b="b"/>
              <a:pathLst>
                <a:path w="426469" h="444866">
                  <a:moveTo>
                    <a:pt x="0" y="0"/>
                  </a:moveTo>
                  <a:lnTo>
                    <a:pt x="426469" y="0"/>
                  </a:lnTo>
                  <a:lnTo>
                    <a:pt x="426469" y="444866"/>
                  </a:lnTo>
                  <a:lnTo>
                    <a:pt x="0" y="444866"/>
                  </a:lnTo>
                  <a:close/>
                </a:path>
              </a:pathLst>
            </a:custGeom>
            <a:solidFill>
              <a:srgbClr val="C1F944"/>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8" name="Freeform 8"/>
          <p:cNvSpPr/>
          <p:nvPr/>
        </p:nvSpPr>
        <p:spPr>
          <a:xfrm>
            <a:off x="1028700" y="0"/>
            <a:ext cx="7941818" cy="14118788"/>
          </a:xfrm>
          <a:custGeom>
            <a:avLst/>
            <a:gdLst/>
            <a:ahLst/>
            <a:cxnLst/>
            <a:rect l="l" t="t" r="r" b="b"/>
            <a:pathLst>
              <a:path w="7941818" h="14118788">
                <a:moveTo>
                  <a:pt x="0" y="0"/>
                </a:moveTo>
                <a:lnTo>
                  <a:pt x="7941818" y="0"/>
                </a:lnTo>
                <a:lnTo>
                  <a:pt x="7941818" y="14118788"/>
                </a:lnTo>
                <a:lnTo>
                  <a:pt x="0" y="14118788"/>
                </a:lnTo>
                <a:lnTo>
                  <a:pt x="0" y="0"/>
                </a:lnTo>
                <a:close/>
              </a:path>
            </a:pathLst>
          </a:custGeom>
          <a:blipFill>
            <a:blip r:embed="rId2"/>
            <a:stretch>
              <a:fillRect/>
            </a:stretch>
          </a:blipFill>
        </p:spPr>
      </p:sp>
      <p:grpSp>
        <p:nvGrpSpPr>
          <p:cNvPr id="9" name="Group 9"/>
          <p:cNvGrpSpPr/>
          <p:nvPr/>
        </p:nvGrpSpPr>
        <p:grpSpPr>
          <a:xfrm>
            <a:off x="9711018" y="3226048"/>
            <a:ext cx="7548282" cy="5017939"/>
            <a:chOff x="0" y="0"/>
            <a:chExt cx="10064375" cy="6690585"/>
          </a:xfrm>
        </p:grpSpPr>
        <p:sp>
          <p:nvSpPr>
            <p:cNvPr id="10" name="TextBox 10"/>
            <p:cNvSpPr txBox="1"/>
            <p:nvPr/>
          </p:nvSpPr>
          <p:spPr>
            <a:xfrm>
              <a:off x="0" y="57150"/>
              <a:ext cx="10064375" cy="2413423"/>
            </a:xfrm>
            <a:prstGeom prst="rect">
              <a:avLst/>
            </a:prstGeom>
          </p:spPr>
          <p:txBody>
            <a:bodyPr lIns="0" tIns="0" rIns="0" bIns="0" rtlCol="0" anchor="t">
              <a:spAutoFit/>
            </a:bodyPr>
            <a:lstStyle/>
            <a:p>
              <a:pPr marL="0" lvl="0" indent="0" algn="l">
                <a:lnSpc>
                  <a:spcPts val="7039"/>
                </a:lnSpc>
                <a:spcBef>
                  <a:spcPct val="0"/>
                </a:spcBef>
              </a:pPr>
              <a:r>
                <a:rPr lang="en-US" sz="6399" u="none" spc="-287">
                  <a:solidFill>
                    <a:srgbClr val="EEEEF0"/>
                  </a:solidFill>
                  <a:latin typeface="DM Sans Bold"/>
                </a:rPr>
                <a:t>Objective of the project</a:t>
              </a:r>
            </a:p>
          </p:txBody>
        </p:sp>
        <p:sp>
          <p:nvSpPr>
            <p:cNvPr id="11" name="TextBox 11"/>
            <p:cNvSpPr txBox="1"/>
            <p:nvPr/>
          </p:nvSpPr>
          <p:spPr>
            <a:xfrm>
              <a:off x="0" y="3242535"/>
              <a:ext cx="10064375" cy="3448050"/>
            </a:xfrm>
            <a:prstGeom prst="rect">
              <a:avLst/>
            </a:prstGeom>
          </p:spPr>
          <p:txBody>
            <a:bodyPr lIns="0" tIns="0" rIns="0" bIns="0" rtlCol="0" anchor="t">
              <a:spAutoFit/>
            </a:bodyPr>
            <a:lstStyle/>
            <a:p>
              <a:pPr marL="0" lvl="0" indent="0" algn="l">
                <a:lnSpc>
                  <a:spcPts val="4199"/>
                </a:lnSpc>
                <a:spcBef>
                  <a:spcPct val="0"/>
                </a:spcBef>
              </a:pPr>
              <a:r>
                <a:rPr lang="en-US" sz="2999" u="none" spc="-137">
                  <a:solidFill>
                    <a:srgbClr val="EEEEF0"/>
                  </a:solidFill>
                  <a:latin typeface="DM Sans"/>
                </a:rPr>
                <a:t>The objective of this project is to create a bicycle-powered generator that can produce electricity through pedaling. The project will not only promote physical activity but also contribute to sustainable energy production.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1872413"/>
            <a:ext cx="8594308" cy="6542174"/>
          </a:xfrm>
          <a:custGeom>
            <a:avLst/>
            <a:gdLst/>
            <a:ahLst/>
            <a:cxnLst/>
            <a:rect l="l" t="t" r="r" b="b"/>
            <a:pathLst>
              <a:path w="8594308" h="6542174">
                <a:moveTo>
                  <a:pt x="0" y="0"/>
                </a:moveTo>
                <a:lnTo>
                  <a:pt x="8594308" y="0"/>
                </a:lnTo>
                <a:lnTo>
                  <a:pt x="8594308" y="6542174"/>
                </a:lnTo>
                <a:lnTo>
                  <a:pt x="0" y="6542174"/>
                </a:lnTo>
                <a:lnTo>
                  <a:pt x="0" y="0"/>
                </a:lnTo>
                <a:close/>
              </a:path>
            </a:pathLst>
          </a:custGeom>
          <a:blipFill>
            <a:blip r:embed="rId2"/>
            <a:stretch>
              <a:fillRect l="-22431" r="-34151" b="-15706"/>
            </a:stretch>
          </a:blipFill>
        </p:spPr>
      </p:sp>
      <p:grpSp>
        <p:nvGrpSpPr>
          <p:cNvPr id="6" name="Group 6"/>
          <p:cNvGrpSpPr/>
          <p:nvPr/>
        </p:nvGrpSpPr>
        <p:grpSpPr>
          <a:xfrm>
            <a:off x="9067800" y="1631282"/>
            <a:ext cx="8408404" cy="7490152"/>
            <a:chOff x="0" y="0"/>
            <a:chExt cx="11211206" cy="9986869"/>
          </a:xfrm>
        </p:grpSpPr>
        <p:sp>
          <p:nvSpPr>
            <p:cNvPr id="7" name="TextBox 7"/>
            <p:cNvSpPr txBox="1"/>
            <p:nvPr/>
          </p:nvSpPr>
          <p:spPr>
            <a:xfrm>
              <a:off x="0" y="-19050"/>
              <a:ext cx="11211206" cy="2774950"/>
            </a:xfrm>
            <a:prstGeom prst="rect">
              <a:avLst/>
            </a:prstGeom>
          </p:spPr>
          <p:txBody>
            <a:bodyPr lIns="0" tIns="0" rIns="0" bIns="0" rtlCol="0" anchor="t">
              <a:spAutoFit/>
            </a:bodyPr>
            <a:lstStyle/>
            <a:p>
              <a:pPr marL="0" lvl="0" indent="0" algn="l">
                <a:lnSpc>
                  <a:spcPts val="7275"/>
                </a:lnSpc>
                <a:spcBef>
                  <a:spcPct val="0"/>
                </a:spcBef>
              </a:pPr>
              <a:r>
                <a:rPr lang="en-US" sz="7500" u="none" spc="-420">
                  <a:solidFill>
                    <a:srgbClr val="A9C0C6"/>
                  </a:solidFill>
                  <a:latin typeface="Heading Now 71-78"/>
                </a:rPr>
                <a:t>Applications of Bicycle Generator</a:t>
              </a:r>
            </a:p>
          </p:txBody>
        </p:sp>
        <p:sp>
          <p:nvSpPr>
            <p:cNvPr id="8" name="TextBox 8"/>
            <p:cNvSpPr txBox="1"/>
            <p:nvPr/>
          </p:nvSpPr>
          <p:spPr>
            <a:xfrm>
              <a:off x="0" y="4123700"/>
              <a:ext cx="11211206" cy="723900"/>
            </a:xfrm>
            <a:prstGeom prst="rect">
              <a:avLst/>
            </a:prstGeom>
          </p:spPr>
          <p:txBody>
            <a:bodyPr lIns="0" tIns="0" rIns="0" bIns="0" rtlCol="0" anchor="t">
              <a:spAutoFit/>
            </a:bodyPr>
            <a:lstStyle/>
            <a:p>
              <a:pPr marL="0" lvl="0" indent="0" algn="l">
                <a:lnSpc>
                  <a:spcPts val="3839"/>
                </a:lnSpc>
                <a:spcBef>
                  <a:spcPct val="0"/>
                </a:spcBef>
              </a:pPr>
              <a:r>
                <a:rPr lang="en-US" sz="3199" u="none" spc="-143">
                  <a:solidFill>
                    <a:srgbClr val="A9C0C6"/>
                  </a:solidFill>
                  <a:latin typeface="Heading Now 71-78"/>
                </a:rPr>
                <a:t>Generate electricity while exercising.</a:t>
              </a:r>
            </a:p>
          </p:txBody>
        </p:sp>
        <p:sp>
          <p:nvSpPr>
            <p:cNvPr id="9" name="TextBox 9"/>
            <p:cNvSpPr txBox="1"/>
            <p:nvPr/>
          </p:nvSpPr>
          <p:spPr>
            <a:xfrm>
              <a:off x="0" y="6045635"/>
              <a:ext cx="11211206" cy="1371600"/>
            </a:xfrm>
            <a:prstGeom prst="rect">
              <a:avLst/>
            </a:prstGeom>
          </p:spPr>
          <p:txBody>
            <a:bodyPr lIns="0" tIns="0" rIns="0" bIns="0" rtlCol="0" anchor="t">
              <a:spAutoFit/>
            </a:bodyPr>
            <a:lstStyle/>
            <a:p>
              <a:pPr marL="0" lvl="0" indent="0" algn="l">
                <a:lnSpc>
                  <a:spcPts val="3839"/>
                </a:lnSpc>
                <a:spcBef>
                  <a:spcPct val="0"/>
                </a:spcBef>
              </a:pPr>
              <a:r>
                <a:rPr lang="en-US" sz="3199" u="none" spc="-143">
                  <a:solidFill>
                    <a:srgbClr val="A9C0C6"/>
                  </a:solidFill>
                  <a:latin typeface="Heading Now 71-78"/>
                </a:rPr>
                <a:t>Charge small electronic devices like phones and tablets.</a:t>
              </a:r>
            </a:p>
          </p:txBody>
        </p:sp>
        <p:sp>
          <p:nvSpPr>
            <p:cNvPr id="10" name="TextBox 10"/>
            <p:cNvSpPr txBox="1"/>
            <p:nvPr/>
          </p:nvSpPr>
          <p:spPr>
            <a:xfrm>
              <a:off x="0" y="8615269"/>
              <a:ext cx="11211206" cy="1371600"/>
            </a:xfrm>
            <a:prstGeom prst="rect">
              <a:avLst/>
            </a:prstGeom>
          </p:spPr>
          <p:txBody>
            <a:bodyPr lIns="0" tIns="0" rIns="0" bIns="0" rtlCol="0" anchor="t">
              <a:spAutoFit/>
            </a:bodyPr>
            <a:lstStyle/>
            <a:p>
              <a:pPr marL="0" lvl="0" indent="0" algn="l">
                <a:lnSpc>
                  <a:spcPts val="3840"/>
                </a:lnSpc>
                <a:spcBef>
                  <a:spcPct val="0"/>
                </a:spcBef>
              </a:pPr>
              <a:r>
                <a:rPr lang="en-US" sz="3200" u="none" spc="-144">
                  <a:solidFill>
                    <a:srgbClr val="A9C0C6"/>
                  </a:solidFill>
                  <a:latin typeface="Heading Now 71-78"/>
                </a:rPr>
                <a:t>Power small appliances like lights or fans in off-grid settings.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2379292"/>
            <a:ext cx="8493539" cy="5852059"/>
          </a:xfrm>
          <a:custGeom>
            <a:avLst/>
            <a:gdLst/>
            <a:ahLst/>
            <a:cxnLst/>
            <a:rect l="l" t="t" r="r" b="b"/>
            <a:pathLst>
              <a:path w="8493539" h="5852059">
                <a:moveTo>
                  <a:pt x="0" y="0"/>
                </a:moveTo>
                <a:lnTo>
                  <a:pt x="8493539" y="0"/>
                </a:lnTo>
                <a:lnTo>
                  <a:pt x="8493539" y="5852059"/>
                </a:lnTo>
                <a:lnTo>
                  <a:pt x="0" y="5852059"/>
                </a:lnTo>
                <a:lnTo>
                  <a:pt x="0" y="0"/>
                </a:lnTo>
                <a:close/>
              </a:path>
            </a:pathLst>
          </a:custGeom>
          <a:blipFill>
            <a:blip r:embed="rId2"/>
            <a:stretch>
              <a:fillRect/>
            </a:stretch>
          </a:blipFill>
        </p:spPr>
      </p:sp>
      <p:sp>
        <p:nvSpPr>
          <p:cNvPr id="6" name="TextBox 6"/>
          <p:cNvSpPr txBox="1"/>
          <p:nvPr/>
        </p:nvSpPr>
        <p:spPr>
          <a:xfrm>
            <a:off x="10239751" y="2036599"/>
            <a:ext cx="7019549" cy="1162050"/>
          </a:xfrm>
          <a:prstGeom prst="rect">
            <a:avLst/>
          </a:prstGeom>
        </p:spPr>
        <p:txBody>
          <a:bodyPr lIns="0" tIns="0" rIns="0" bIns="0" rtlCol="0" anchor="t">
            <a:spAutoFit/>
          </a:bodyPr>
          <a:lstStyle/>
          <a:p>
            <a:pPr marL="0" lvl="0" indent="0" algn="l">
              <a:lnSpc>
                <a:spcPts val="7275"/>
              </a:lnSpc>
              <a:spcBef>
                <a:spcPct val="0"/>
              </a:spcBef>
            </a:pPr>
            <a:r>
              <a:rPr lang="en-US" sz="7500" spc="-420">
                <a:solidFill>
                  <a:srgbClr val="A9C0C6"/>
                </a:solidFill>
                <a:latin typeface="Heading Now 71-78"/>
              </a:rPr>
              <a:t>First idea</a:t>
            </a:r>
          </a:p>
        </p:txBody>
      </p:sp>
      <p:sp>
        <p:nvSpPr>
          <p:cNvPr id="7" name="TextBox 7"/>
          <p:cNvSpPr txBox="1"/>
          <p:nvPr/>
        </p:nvSpPr>
        <p:spPr>
          <a:xfrm>
            <a:off x="10239751" y="3286021"/>
            <a:ext cx="7019549" cy="2019300"/>
          </a:xfrm>
          <a:prstGeom prst="rect">
            <a:avLst/>
          </a:prstGeom>
        </p:spPr>
        <p:txBody>
          <a:bodyPr lIns="0" tIns="0" rIns="0" bIns="0" rtlCol="0" anchor="t">
            <a:spAutoFit/>
          </a:bodyPr>
          <a:lstStyle/>
          <a:p>
            <a:pPr>
              <a:lnSpc>
                <a:spcPts val="3839"/>
              </a:lnSpc>
            </a:pPr>
            <a:r>
              <a:rPr lang="en-US" sz="3199" spc="-143">
                <a:solidFill>
                  <a:srgbClr val="A9C0C6"/>
                </a:solidFill>
                <a:latin typeface="Heading Now 71-78"/>
              </a:rPr>
              <a:t>The first project that provided for the bicycle to be attached behind the steering wheel.</a:t>
            </a:r>
          </a:p>
          <a:p>
            <a:pPr marL="0" lvl="0" indent="0" algn="l">
              <a:lnSpc>
                <a:spcPts val="3839"/>
              </a:lnSpc>
              <a:spcBef>
                <a:spcPct val="0"/>
              </a:spcBef>
            </a:pPr>
            <a:endParaRPr lang="en-US" sz="3199" spc="-143">
              <a:solidFill>
                <a:srgbClr val="A9C0C6"/>
              </a:solidFill>
              <a:latin typeface="Heading Now 71-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2055649"/>
            <a:ext cx="8272763" cy="5900197"/>
          </a:xfrm>
          <a:custGeom>
            <a:avLst/>
            <a:gdLst/>
            <a:ahLst/>
            <a:cxnLst/>
            <a:rect l="l" t="t" r="r" b="b"/>
            <a:pathLst>
              <a:path w="8272763" h="5900197">
                <a:moveTo>
                  <a:pt x="0" y="0"/>
                </a:moveTo>
                <a:lnTo>
                  <a:pt x="8272763" y="0"/>
                </a:lnTo>
                <a:lnTo>
                  <a:pt x="8272763" y="5900197"/>
                </a:lnTo>
                <a:lnTo>
                  <a:pt x="0" y="5900197"/>
                </a:lnTo>
                <a:lnTo>
                  <a:pt x="0" y="0"/>
                </a:lnTo>
                <a:close/>
              </a:path>
            </a:pathLst>
          </a:custGeom>
          <a:blipFill>
            <a:blip r:embed="rId2"/>
            <a:stretch>
              <a:fillRect/>
            </a:stretch>
          </a:blipFill>
        </p:spPr>
      </p:sp>
      <p:sp>
        <p:nvSpPr>
          <p:cNvPr id="6" name="TextBox 6"/>
          <p:cNvSpPr txBox="1"/>
          <p:nvPr/>
        </p:nvSpPr>
        <p:spPr>
          <a:xfrm>
            <a:off x="10239751" y="2036599"/>
            <a:ext cx="7019549" cy="1162050"/>
          </a:xfrm>
          <a:prstGeom prst="rect">
            <a:avLst/>
          </a:prstGeom>
        </p:spPr>
        <p:txBody>
          <a:bodyPr lIns="0" tIns="0" rIns="0" bIns="0" rtlCol="0" anchor="t">
            <a:spAutoFit/>
          </a:bodyPr>
          <a:lstStyle/>
          <a:p>
            <a:pPr marL="0" lvl="0" indent="0" algn="l">
              <a:lnSpc>
                <a:spcPts val="7275"/>
              </a:lnSpc>
              <a:spcBef>
                <a:spcPct val="0"/>
              </a:spcBef>
            </a:pPr>
            <a:r>
              <a:rPr lang="en-US" sz="7500" spc="-420">
                <a:solidFill>
                  <a:srgbClr val="A9C0C6"/>
                </a:solidFill>
                <a:latin typeface="Heading Now 71-78"/>
              </a:rPr>
              <a:t>Second idea</a:t>
            </a:r>
          </a:p>
        </p:txBody>
      </p:sp>
      <p:sp>
        <p:nvSpPr>
          <p:cNvPr id="7" name="TextBox 7"/>
          <p:cNvSpPr txBox="1"/>
          <p:nvPr/>
        </p:nvSpPr>
        <p:spPr>
          <a:xfrm>
            <a:off x="10239751" y="3286021"/>
            <a:ext cx="7019549" cy="6877050"/>
          </a:xfrm>
          <a:prstGeom prst="rect">
            <a:avLst/>
          </a:prstGeom>
        </p:spPr>
        <p:txBody>
          <a:bodyPr lIns="0" tIns="0" rIns="0" bIns="0" rtlCol="0" anchor="t">
            <a:spAutoFit/>
          </a:bodyPr>
          <a:lstStyle/>
          <a:p>
            <a:pPr>
              <a:lnSpc>
                <a:spcPts val="3839"/>
              </a:lnSpc>
            </a:pPr>
            <a:r>
              <a:rPr lang="en-US" sz="3199" spc="-143">
                <a:solidFill>
                  <a:srgbClr val="A9C0C6"/>
                </a:solidFill>
                <a:latin typeface="Heading Now 71-78"/>
              </a:rPr>
              <a:t>the bike will moun with the front wheel.</a:t>
            </a:r>
          </a:p>
          <a:p>
            <a:pPr>
              <a:lnSpc>
                <a:spcPts val="3839"/>
              </a:lnSpc>
            </a:pPr>
            <a:r>
              <a:rPr lang="en-US" sz="3199" spc="-143">
                <a:solidFill>
                  <a:srgbClr val="A9C0C6"/>
                </a:solidFill>
                <a:latin typeface="Heading Now 71-78"/>
              </a:rPr>
              <a:t>At the last stage of assembly, one of the rolls needs to be made into a lead for a current generator, with the help of which it will be possible to charge electrical devices. The drive from the roll to the generator will be made with the help of two wheel gears and a chain.</a:t>
            </a:r>
          </a:p>
          <a:p>
            <a:pPr>
              <a:lnSpc>
                <a:spcPts val="3839"/>
              </a:lnSpc>
            </a:pPr>
            <a:endParaRPr lang="en-US" sz="3199" spc="-143">
              <a:solidFill>
                <a:srgbClr val="A9C0C6"/>
              </a:solidFill>
              <a:latin typeface="Heading Now 71-78"/>
            </a:endParaRPr>
          </a:p>
          <a:p>
            <a:pPr>
              <a:lnSpc>
                <a:spcPts val="3839"/>
              </a:lnSpc>
            </a:pPr>
            <a:endParaRPr lang="en-US" sz="3199" spc="-143">
              <a:solidFill>
                <a:srgbClr val="A9C0C6"/>
              </a:solidFill>
              <a:latin typeface="Heading Now 71-78"/>
            </a:endParaRPr>
          </a:p>
          <a:p>
            <a:pPr marL="0" lvl="0" indent="0" algn="l">
              <a:lnSpc>
                <a:spcPts val="3839"/>
              </a:lnSpc>
              <a:spcBef>
                <a:spcPct val="0"/>
              </a:spcBef>
            </a:pPr>
            <a:endParaRPr lang="en-US" sz="3199" spc="-143">
              <a:solidFill>
                <a:srgbClr val="A9C0C6"/>
              </a:solidFill>
              <a:latin typeface="Heading Now 71-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grpSp>
        <p:nvGrpSpPr>
          <p:cNvPr id="2" name="Group 2"/>
          <p:cNvGrpSpPr/>
          <p:nvPr/>
        </p:nvGrpSpPr>
        <p:grpSpPr>
          <a:xfrm>
            <a:off x="0" y="-164045"/>
            <a:ext cx="1536700" cy="10451045"/>
            <a:chOff x="0" y="0"/>
            <a:chExt cx="404728" cy="2752539"/>
          </a:xfrm>
        </p:grpSpPr>
        <p:sp>
          <p:nvSpPr>
            <p:cNvPr id="3" name="Freeform 3"/>
            <p:cNvSpPr/>
            <p:nvPr/>
          </p:nvSpPr>
          <p:spPr>
            <a:xfrm>
              <a:off x="0" y="0"/>
              <a:ext cx="404728" cy="2752539"/>
            </a:xfrm>
            <a:custGeom>
              <a:avLst/>
              <a:gdLst/>
              <a:ahLst/>
              <a:cxnLst/>
              <a:rect l="l" t="t" r="r" b="b"/>
              <a:pathLst>
                <a:path w="404728" h="2752539">
                  <a:moveTo>
                    <a:pt x="0" y="0"/>
                  </a:moveTo>
                  <a:lnTo>
                    <a:pt x="404728" y="0"/>
                  </a:lnTo>
                  <a:lnTo>
                    <a:pt x="404728" y="2752539"/>
                  </a:lnTo>
                  <a:lnTo>
                    <a:pt x="0" y="2752539"/>
                  </a:lnTo>
                  <a:close/>
                </a:path>
              </a:pathLst>
            </a:custGeom>
            <a:solidFill>
              <a:srgbClr val="A9C0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0" y="1028700"/>
            <a:ext cx="8936502" cy="8229600"/>
          </a:xfrm>
          <a:custGeom>
            <a:avLst/>
            <a:gdLst/>
            <a:ahLst/>
            <a:cxnLst/>
            <a:rect l="l" t="t" r="r" b="b"/>
            <a:pathLst>
              <a:path w="8936502" h="8229600">
                <a:moveTo>
                  <a:pt x="0" y="0"/>
                </a:moveTo>
                <a:lnTo>
                  <a:pt x="8936502" y="0"/>
                </a:lnTo>
                <a:lnTo>
                  <a:pt x="8936502" y="8229600"/>
                </a:lnTo>
                <a:lnTo>
                  <a:pt x="0" y="8229600"/>
                </a:lnTo>
                <a:lnTo>
                  <a:pt x="0" y="0"/>
                </a:lnTo>
                <a:close/>
              </a:path>
            </a:pathLst>
          </a:custGeom>
          <a:blipFill>
            <a:blip r:embed="rId2"/>
            <a:stretch>
              <a:fillRect/>
            </a:stretch>
          </a:blipFill>
        </p:spPr>
      </p:sp>
      <p:sp>
        <p:nvSpPr>
          <p:cNvPr id="6" name="TextBox 6"/>
          <p:cNvSpPr txBox="1"/>
          <p:nvPr/>
        </p:nvSpPr>
        <p:spPr>
          <a:xfrm>
            <a:off x="10239751" y="2036599"/>
            <a:ext cx="7019549" cy="1162050"/>
          </a:xfrm>
          <a:prstGeom prst="rect">
            <a:avLst/>
          </a:prstGeom>
        </p:spPr>
        <p:txBody>
          <a:bodyPr lIns="0" tIns="0" rIns="0" bIns="0" rtlCol="0" anchor="t">
            <a:spAutoFit/>
          </a:bodyPr>
          <a:lstStyle/>
          <a:p>
            <a:pPr marL="0" lvl="0" indent="0" algn="l">
              <a:lnSpc>
                <a:spcPts val="7275"/>
              </a:lnSpc>
              <a:spcBef>
                <a:spcPct val="0"/>
              </a:spcBef>
            </a:pPr>
            <a:r>
              <a:rPr lang="en-US" sz="7500" spc="-420">
                <a:solidFill>
                  <a:srgbClr val="A9C0C6"/>
                </a:solidFill>
                <a:latin typeface="Heading Now 71-78"/>
              </a:rPr>
              <a:t>Last idea</a:t>
            </a:r>
          </a:p>
        </p:txBody>
      </p:sp>
      <p:sp>
        <p:nvSpPr>
          <p:cNvPr id="7" name="TextBox 7"/>
          <p:cNvSpPr txBox="1"/>
          <p:nvPr/>
        </p:nvSpPr>
        <p:spPr>
          <a:xfrm>
            <a:off x="10239751" y="3286021"/>
            <a:ext cx="7019549" cy="1533525"/>
          </a:xfrm>
          <a:prstGeom prst="rect">
            <a:avLst/>
          </a:prstGeom>
        </p:spPr>
        <p:txBody>
          <a:bodyPr lIns="0" tIns="0" rIns="0" bIns="0" rtlCol="0" anchor="t">
            <a:spAutoFit/>
          </a:bodyPr>
          <a:lstStyle/>
          <a:p>
            <a:pPr>
              <a:lnSpc>
                <a:spcPts val="3839"/>
              </a:lnSpc>
            </a:pPr>
            <a:r>
              <a:rPr lang="en-US" sz="3199" spc="-143">
                <a:solidFill>
                  <a:srgbClr val="A9C0C6"/>
                </a:solidFill>
                <a:latin typeface="Heading Now 71-78"/>
              </a:rPr>
              <a:t>Dynamo.</a:t>
            </a:r>
          </a:p>
          <a:p>
            <a:pPr>
              <a:lnSpc>
                <a:spcPts val="3839"/>
              </a:lnSpc>
            </a:pPr>
            <a:endParaRPr lang="en-US" sz="3199" spc="-143">
              <a:solidFill>
                <a:srgbClr val="A9C0C6"/>
              </a:solidFill>
              <a:latin typeface="Heading Now 71-78"/>
            </a:endParaRPr>
          </a:p>
          <a:p>
            <a:pPr marL="0" lvl="0" indent="0" algn="l">
              <a:lnSpc>
                <a:spcPts val="3839"/>
              </a:lnSpc>
              <a:spcBef>
                <a:spcPct val="0"/>
              </a:spcBef>
            </a:pPr>
            <a:endParaRPr lang="en-US" sz="3199" spc="-143">
              <a:solidFill>
                <a:srgbClr val="A9C0C6"/>
              </a:solidFill>
              <a:latin typeface="Heading Now 71-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EF0"/>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0" y="0"/>
            <a:ext cx="5657850" cy="10287000"/>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6172200" y="50800"/>
            <a:ext cx="5786438" cy="10287000"/>
          </a:xfrm>
          <a:prstGeom prst="rect">
            <a:avLst/>
          </a:prstGeom>
        </p:spPr>
      </p:pic>
      <p:pic>
        <p:nvPicPr>
          <p:cNvPr id="4" name="Picture 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rcRect/>
          <a:stretch>
            <a:fillRect/>
          </a:stretch>
        </p:blipFill>
        <p:spPr>
          <a:xfrm>
            <a:off x="12472987" y="0"/>
            <a:ext cx="5815012" cy="10337800"/>
          </a:xfrm>
          <a:prstGeom prst="rect">
            <a:avLst/>
          </a:prstGeom>
        </p:spPr>
      </p:pic>
    </p:spTree>
  </p:cSld>
  <p:clrMapOvr>
    <a:masterClrMapping/>
  </p:clrMapOvr>
  <p:timing>
    <p:tnLst>
      <p:par>
        <p:cTn id="1" dur="indefinite" restart="never" nodeType="tmRoot">
          <p:childTnLst>
            <p:video>
              <p:cMediaNode vol="100000" mute="1">
                <p:cTn id="2" fill="hold" display="0">
                  <p:stCondLst>
                    <p:cond delay="indefinite"/>
                  </p:stCondLst>
                </p:cTn>
                <p:tgtEl>
                  <p:spTgt spid="2"/>
                </p:tgtEl>
              </p:cMediaNode>
            </p:video>
            <p:video>
              <p:cMediaNode vol="100000" mute="1">
                <p:cTn id="3" fill="hold" display="0">
                  <p:stCondLst>
                    <p:cond delay="indefinite"/>
                  </p:stCondLst>
                </p:cTn>
                <p:tgtEl>
                  <p:spTgt spid="3"/>
                </p:tgtEl>
              </p:cMediaNode>
            </p:video>
            <p:video>
              <p:cMediaNode vol="100000" mute="1">
                <p:cTn id="4"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259</Words>
  <Application>Microsoft Office PowerPoint</Application>
  <PresentationFormat>Vlastní</PresentationFormat>
  <Paragraphs>21</Paragraphs>
  <Slides>18</Slides>
  <Notes>0</Notes>
  <HiddenSlides>0</HiddenSlides>
  <MMClips>5</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18</vt:i4>
      </vt:variant>
    </vt:vector>
  </HeadingPairs>
  <TitlesOfParts>
    <vt:vector size="24" baseType="lpstr">
      <vt:lpstr>DM Sans Bold</vt:lpstr>
      <vt:lpstr>DM Sans</vt:lpstr>
      <vt:lpstr>Calibri</vt:lpstr>
      <vt:lpstr>Arial</vt:lpstr>
      <vt:lpstr>Heading Now 71-78</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Powering the Future: Bicycle as a Generator</dc:title>
  <cp:lastModifiedBy>Jiří Hána</cp:lastModifiedBy>
  <cp:revision>2</cp:revision>
  <dcterms:created xsi:type="dcterms:W3CDTF">2006-08-16T00:00:00Z</dcterms:created>
  <dcterms:modified xsi:type="dcterms:W3CDTF">2024-05-21T12:06:52Z</dcterms:modified>
  <dc:identifier>DAFlFbCAv3E</dc:identifier>
</cp:coreProperties>
</file>